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797675" cy="9926638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B0906030804020204" pitchFamily="34" charset="0"/>
      <p:bold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  <p:embeddedFont>
      <p:font typeface="Staatliches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MKJaVMdKN5UOzC7cAg6TUV8CH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816C4-997D-4773-A875-2EC01CEAE96B}" v="4" dt="2025-11-24T13:06:10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6" name="Google Shape;546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8" name="Google Shape;568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0" name="Google Shape;590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1" name="Google Shape;601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2" name="Google Shape;612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mit Bild">
  <p:cSld name="Titelfolie mit Bild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153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9;p22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3"/>
          </p:nvPr>
        </p:nvSpPr>
        <p:spPr>
          <a:xfrm>
            <a:off x="702491" y="3697879"/>
            <a:ext cx="631595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4"/>
          </p:nvPr>
        </p:nvSpPr>
        <p:spPr>
          <a:xfrm>
            <a:off x="702491" y="4944676"/>
            <a:ext cx="631595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 2">
  <p:cSld name="2_Titelfolie 2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1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88" name="Google Shape;88;p31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31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90" name="Google Shape;90;p31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1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2">
  <p:cSld name="Titelfolie 2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2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96" name="Google Shape;96;p32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32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8" name="Google Shape;98;p32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99" name="Google Shape;9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2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1" name="Google Shape;101;p32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 2">
  <p:cSld name="3_Titelfolie 2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3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107" name="Google Shape;107;p33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3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9" name="Google Shape;109;p33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110" name="Google Shape;110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3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2" name="Google Shape;112;p33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1">
  <p:cSld name="+Land Sbg 1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4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118" name="Google Shape;118;p34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4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0" name="Google Shape;120;p34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34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4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25" name="Google Shape;125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4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1 EN">
  <p:cSld name="1_+Land Sbg 1 EN">
    <p:bg>
      <p:bgPr>
        <a:solidFill>
          <a:schemeClr val="dk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5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129" name="Google Shape;129;p35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5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35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5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35" name="Google Shape;135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5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7" name="Google Shape;137;p35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1 + Partner">
  <p:cSld name="+Land Sbg 1 + Partner">
    <p:bg>
      <p:bgPr>
        <a:solidFill>
          <a:schemeClr val="dk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6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140" name="Google Shape;140;p3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36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2" name="Google Shape;142;p36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3" name="Google Shape;143;p36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44" name="Google Shape;144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36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6" name="Google Shape;146;p36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9" name="Google Shape;149;p36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1 + Partner EN">
  <p:cSld name="1_+Land Sbg 1 + Partner EN"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37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152" name="Google Shape;152;p37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37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4" name="Google Shape;154;p37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5" name="Google Shape;155;p37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56" name="Google Shape;15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37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37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2">
  <p:cSld name="1_+Land Sbg 2"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164" name="Google Shape;164;p38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8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66" name="Google Shape;166;p38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8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38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2 EN">
  <p:cSld name="+Land Sbg 2 EN">
    <p:bg>
      <p:bgPr>
        <a:solidFill>
          <a:schemeClr val="dk2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9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173" name="Google Shape;173;p39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39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75" name="Google Shape;175;p39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39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2 + Partner">
  <p:cSld name="+Land Sbg 2 + Partner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40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182" name="Google Shape;182;p40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40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84" name="Google Shape;184;p40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185" name="Google Shape;185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0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7" name="Google Shape;187;p40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40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23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346" y="6457950"/>
            <a:ext cx="143550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2 + Partner EN">
  <p:cSld name="1_+Land Sbg 2 + Partner EN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1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194" name="Google Shape;194;p41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41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6" name="Google Shape;196;p41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197" name="Google Shape;19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1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41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1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mit Bild">
  <p:cSld name="Titelfolie mit Bild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153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3"/>
          </p:nvPr>
        </p:nvSpPr>
        <p:spPr>
          <a:xfrm>
            <a:off x="702491" y="3697879"/>
            <a:ext cx="631595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4"/>
          </p:nvPr>
        </p:nvSpPr>
        <p:spPr>
          <a:xfrm>
            <a:off x="702491" y="4944676"/>
            <a:ext cx="631595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mit Bild">
  <p:cSld name="1_Titelfolie mit Bild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3" name="Google Shape;213;p42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2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body" idx="3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42"/>
          <p:cNvSpPr txBox="1">
            <a:spLocks noGrp="1"/>
          </p:cNvSpPr>
          <p:nvPr>
            <p:ph type="body" idx="4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 mit Bild">
  <p:cSld name="2_Titelfolie mit Bild"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153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3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43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body" idx="3"/>
          </p:nvPr>
        </p:nvSpPr>
        <p:spPr>
          <a:xfrm>
            <a:off x="702491" y="2984500"/>
            <a:ext cx="7845674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4"/>
          </p:nvPr>
        </p:nvSpPr>
        <p:spPr>
          <a:xfrm>
            <a:off x="702491" y="4899585"/>
            <a:ext cx="7845674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 mit Bild">
  <p:cSld name="3_Titelfolie mit Bild"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26" name="Google Shape;226;p44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4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3"/>
          </p:nvPr>
        </p:nvSpPr>
        <p:spPr>
          <a:xfrm>
            <a:off x="702491" y="2984500"/>
            <a:ext cx="7090557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body" idx="4"/>
          </p:nvPr>
        </p:nvSpPr>
        <p:spPr>
          <a:xfrm>
            <a:off x="702491" y="4899585"/>
            <a:ext cx="7090557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5"/>
          <p:cNvSpPr txBox="1">
            <a:spLocks noGrp="1"/>
          </p:cNvSpPr>
          <p:nvPr>
            <p:ph type="body" idx="1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5"/>
          <p:cNvSpPr txBox="1">
            <a:spLocks noGrp="1"/>
          </p:cNvSpPr>
          <p:nvPr>
            <p:ph type="body" idx="2"/>
          </p:nvPr>
        </p:nvSpPr>
        <p:spPr>
          <a:xfrm>
            <a:off x="838200" y="2215006"/>
            <a:ext cx="9550400" cy="411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Open Sans ExtraBold"/>
              <a:buChar char="/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it Grafiken">
  <p:cSld name="Titel mit Grafike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 txBox="1">
            <a:spLocks noGrp="1"/>
          </p:cNvSpPr>
          <p:nvPr>
            <p:ph type="body" idx="1"/>
          </p:nvPr>
        </p:nvSpPr>
        <p:spPr>
          <a:xfrm>
            <a:off x="838200" y="2303790"/>
            <a:ext cx="2921000" cy="202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body" idx="2"/>
          </p:nvPr>
        </p:nvSpPr>
        <p:spPr>
          <a:xfrm>
            <a:off x="838200" y="1018903"/>
            <a:ext cx="48641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-Einleitung-Inhalt mit Bild">
  <p:cSld name="Titel-Einleitung-Inhalt mit Bild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838200" y="2006600"/>
            <a:ext cx="5801139" cy="78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838200" y="3013302"/>
            <a:ext cx="5801139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Char char="/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7"/>
          <p:cNvSpPr>
            <a:spLocks noGrp="1"/>
          </p:cNvSpPr>
          <p:nvPr>
            <p:ph type="pic" idx="3"/>
          </p:nvPr>
        </p:nvSpPr>
        <p:spPr>
          <a:xfrm>
            <a:off x="6819828" y="2139630"/>
            <a:ext cx="4442164" cy="3011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43" name="Google Shape;243;p47"/>
          <p:cNvSpPr txBox="1">
            <a:spLocks noGrp="1"/>
          </p:cNvSpPr>
          <p:nvPr>
            <p:ph type="body" idx="4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-Inhalt-mit Bild">
  <p:cSld name="Titel-Inhalt-mit Bild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838200" y="2139630"/>
            <a:ext cx="5801139" cy="419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Char char="/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8"/>
          <p:cNvSpPr>
            <a:spLocks noGrp="1"/>
          </p:cNvSpPr>
          <p:nvPr>
            <p:ph type="pic" idx="2"/>
          </p:nvPr>
        </p:nvSpPr>
        <p:spPr>
          <a:xfrm>
            <a:off x="6819828" y="2139630"/>
            <a:ext cx="4442164" cy="3011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48" name="Google Shape;248;p48"/>
          <p:cNvSpPr txBox="1">
            <a:spLocks noGrp="1"/>
          </p:cNvSpPr>
          <p:nvPr>
            <p:ph type="body" idx="3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box mit Bild">
  <p:cSld name="Infobox mit Bild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>
            <a:spLocks noGrp="1"/>
          </p:cNvSpPr>
          <p:nvPr>
            <p:ph type="pic" idx="2"/>
          </p:nvPr>
        </p:nvSpPr>
        <p:spPr>
          <a:xfrm>
            <a:off x="1797050" y="652895"/>
            <a:ext cx="4048125" cy="3018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51" name="Google Shape;251;p49"/>
          <p:cNvSpPr>
            <a:spLocks noGrp="1"/>
          </p:cNvSpPr>
          <p:nvPr>
            <p:ph type="pic" idx="3"/>
          </p:nvPr>
        </p:nvSpPr>
        <p:spPr>
          <a:xfrm>
            <a:off x="6973057" y="2154092"/>
            <a:ext cx="4437940" cy="3019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pic>
        <p:nvPicPr>
          <p:cNvPr id="252" name="Google Shape;25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9"/>
          <p:cNvSpPr/>
          <p:nvPr/>
        </p:nvSpPr>
        <p:spPr>
          <a:xfrm>
            <a:off x="781003" y="2484279"/>
            <a:ext cx="4453346" cy="2373737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49"/>
          <p:cNvSpPr txBox="1">
            <a:spLocks noGrp="1"/>
          </p:cNvSpPr>
          <p:nvPr>
            <p:ph type="body" idx="1"/>
          </p:nvPr>
        </p:nvSpPr>
        <p:spPr>
          <a:xfrm>
            <a:off x="913763" y="2655865"/>
            <a:ext cx="4144798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body" idx="4"/>
          </p:nvPr>
        </p:nvSpPr>
        <p:spPr>
          <a:xfrm>
            <a:off x="913763" y="2934844"/>
            <a:ext cx="4144798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9"/>
          <p:cNvSpPr/>
          <p:nvPr/>
        </p:nvSpPr>
        <p:spPr>
          <a:xfrm>
            <a:off x="5952260" y="4057983"/>
            <a:ext cx="4647559" cy="2049456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49"/>
          <p:cNvSpPr txBox="1">
            <a:spLocks noGrp="1"/>
          </p:cNvSpPr>
          <p:nvPr>
            <p:ph type="body" idx="5"/>
          </p:nvPr>
        </p:nvSpPr>
        <p:spPr>
          <a:xfrm>
            <a:off x="6085021" y="4229568"/>
            <a:ext cx="4367662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9"/>
          <p:cNvSpPr txBox="1">
            <a:spLocks noGrp="1"/>
          </p:cNvSpPr>
          <p:nvPr>
            <p:ph type="body" idx="6"/>
          </p:nvPr>
        </p:nvSpPr>
        <p:spPr>
          <a:xfrm>
            <a:off x="6085021" y="4508547"/>
            <a:ext cx="4367662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9"/>
          <p:cNvSpPr txBox="1">
            <a:spLocks noGrp="1"/>
          </p:cNvSpPr>
          <p:nvPr>
            <p:ph type="body" idx="7"/>
          </p:nvPr>
        </p:nvSpPr>
        <p:spPr>
          <a:xfrm>
            <a:off x="6085021" y="5018134"/>
            <a:ext cx="4367662" cy="95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body" idx="8"/>
          </p:nvPr>
        </p:nvSpPr>
        <p:spPr>
          <a:xfrm>
            <a:off x="914400" y="3440088"/>
            <a:ext cx="4143375" cy="118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24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346" y="6457950"/>
            <a:ext cx="143550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Säulen">
  <p:cSld name="Titel und Säule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0"/>
          <p:cNvSpPr/>
          <p:nvPr/>
        </p:nvSpPr>
        <p:spPr>
          <a:xfrm>
            <a:off x="781002" y="2484279"/>
            <a:ext cx="2819447" cy="3859371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50"/>
          <p:cNvSpPr txBox="1">
            <a:spLocks noGrp="1"/>
          </p:cNvSpPr>
          <p:nvPr>
            <p:ph type="body" idx="1"/>
          </p:nvPr>
        </p:nvSpPr>
        <p:spPr>
          <a:xfrm>
            <a:off x="914400" y="2745440"/>
            <a:ext cx="2555421" cy="9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0"/>
          <p:cNvSpPr/>
          <p:nvPr/>
        </p:nvSpPr>
        <p:spPr>
          <a:xfrm>
            <a:off x="3937859" y="2484279"/>
            <a:ext cx="2819447" cy="3859371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50"/>
          <p:cNvSpPr txBox="1">
            <a:spLocks noGrp="1"/>
          </p:cNvSpPr>
          <p:nvPr>
            <p:ph type="body" idx="2"/>
          </p:nvPr>
        </p:nvSpPr>
        <p:spPr>
          <a:xfrm>
            <a:off x="4071257" y="2745440"/>
            <a:ext cx="2555421" cy="9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0"/>
          <p:cNvSpPr/>
          <p:nvPr/>
        </p:nvSpPr>
        <p:spPr>
          <a:xfrm>
            <a:off x="7094716" y="2491962"/>
            <a:ext cx="2819447" cy="3859371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50"/>
          <p:cNvSpPr txBox="1">
            <a:spLocks noGrp="1"/>
          </p:cNvSpPr>
          <p:nvPr>
            <p:ph type="body" idx="3"/>
          </p:nvPr>
        </p:nvSpPr>
        <p:spPr>
          <a:xfrm>
            <a:off x="7228114" y="2753123"/>
            <a:ext cx="2555421" cy="9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body" idx="4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body" idx="5"/>
          </p:nvPr>
        </p:nvSpPr>
        <p:spPr>
          <a:xfrm>
            <a:off x="914401" y="3865878"/>
            <a:ext cx="2555420" cy="23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Open Sans ExtraBold"/>
              <a:buChar char="/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ExtraBold"/>
              <a:buChar char="/"/>
              <a:defRPr sz="1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/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body" idx="6"/>
          </p:nvPr>
        </p:nvSpPr>
        <p:spPr>
          <a:xfrm>
            <a:off x="4071258" y="3865878"/>
            <a:ext cx="2555420" cy="23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Open Sans ExtraBold"/>
              <a:buChar char="/"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/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7"/>
          </p:nvPr>
        </p:nvSpPr>
        <p:spPr>
          <a:xfrm>
            <a:off x="7226729" y="3870956"/>
            <a:ext cx="2555420" cy="23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Open Sans ExtraBold"/>
              <a:buChar char="/"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/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box mit Schräge">
  <p:cSld name="Infobox mit Schräg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 rotWithShape="1">
          <a:blip r:embed="rId2">
            <a:alphaModFix/>
          </a:blip>
          <a:srcRect r="20722"/>
          <a:stretch/>
        </p:blipFill>
        <p:spPr>
          <a:xfrm>
            <a:off x="10223499" y="0"/>
            <a:ext cx="1968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1"/>
          <p:cNvSpPr/>
          <p:nvPr/>
        </p:nvSpPr>
        <p:spPr>
          <a:xfrm>
            <a:off x="781003" y="2484279"/>
            <a:ext cx="4453346" cy="2373737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1"/>
          </p:nvPr>
        </p:nvSpPr>
        <p:spPr>
          <a:xfrm>
            <a:off x="913763" y="2655865"/>
            <a:ext cx="4144798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body" idx="2"/>
          </p:nvPr>
        </p:nvSpPr>
        <p:spPr>
          <a:xfrm>
            <a:off x="913763" y="2934844"/>
            <a:ext cx="4144798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1"/>
          <p:cNvSpPr/>
          <p:nvPr/>
        </p:nvSpPr>
        <p:spPr>
          <a:xfrm>
            <a:off x="5952260" y="4057983"/>
            <a:ext cx="4647559" cy="2049456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51"/>
          <p:cNvSpPr txBox="1">
            <a:spLocks noGrp="1"/>
          </p:cNvSpPr>
          <p:nvPr>
            <p:ph type="body" idx="3"/>
          </p:nvPr>
        </p:nvSpPr>
        <p:spPr>
          <a:xfrm>
            <a:off x="6085021" y="4229568"/>
            <a:ext cx="4367662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body" idx="4"/>
          </p:nvPr>
        </p:nvSpPr>
        <p:spPr>
          <a:xfrm>
            <a:off x="6085021" y="4508547"/>
            <a:ext cx="4367662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5"/>
          </p:nvPr>
        </p:nvSpPr>
        <p:spPr>
          <a:xfrm>
            <a:off x="6085021" y="5018134"/>
            <a:ext cx="4367662" cy="95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6"/>
          </p:nvPr>
        </p:nvSpPr>
        <p:spPr>
          <a:xfrm>
            <a:off x="914400" y="3440088"/>
            <a:ext cx="4143375" cy="118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Headline">
  <p:cSld name="Nur Headlin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>
            <a:spLocks noGrp="1"/>
          </p:cNvSpPr>
          <p:nvPr>
            <p:ph type="body" idx="1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Schräge">
  <p:cSld name="Layout mit Schräg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53"/>
          <p:cNvGrpSpPr/>
          <p:nvPr/>
        </p:nvGrpSpPr>
        <p:grpSpPr>
          <a:xfrm rot="10800000">
            <a:off x="0" y="0"/>
            <a:ext cx="8477250" cy="6858000"/>
            <a:chOff x="3278441" y="0"/>
            <a:chExt cx="7349453" cy="6858000"/>
          </a:xfrm>
        </p:grpSpPr>
        <p:pic>
          <p:nvPicPr>
            <p:cNvPr id="289" name="Google Shape;289;p53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53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91" name="Google Shape;29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25" y="5217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6350000" y="2821858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2"/>
          </p:nvPr>
        </p:nvSpPr>
        <p:spPr>
          <a:xfrm>
            <a:off x="1449637" y="78584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3"/>
          <p:cNvSpPr txBox="1">
            <a:spLocks noGrp="1"/>
          </p:cNvSpPr>
          <p:nvPr>
            <p:ph type="body" idx="3"/>
          </p:nvPr>
        </p:nvSpPr>
        <p:spPr>
          <a:xfrm>
            <a:off x="933883" y="2672090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4"/>
          </p:nvPr>
        </p:nvSpPr>
        <p:spPr>
          <a:xfrm>
            <a:off x="1270001" y="136896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body" idx="5"/>
          </p:nvPr>
        </p:nvSpPr>
        <p:spPr>
          <a:xfrm>
            <a:off x="1113385" y="194148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mit Schräge">
  <p:cSld name="1_Layout mit Schräg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54"/>
          <p:cNvGrpSpPr/>
          <p:nvPr/>
        </p:nvGrpSpPr>
        <p:grpSpPr>
          <a:xfrm rot="10800000">
            <a:off x="0" y="0"/>
            <a:ext cx="8477250" cy="6858000"/>
            <a:chOff x="3278441" y="0"/>
            <a:chExt cx="7349453" cy="6858000"/>
          </a:xfrm>
        </p:grpSpPr>
        <p:pic>
          <p:nvPicPr>
            <p:cNvPr id="299" name="Google Shape;299;p54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54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rgbClr val="D069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069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01" name="Google Shape;30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25" y="5217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 txBox="1">
            <a:spLocks noGrp="1"/>
          </p:cNvSpPr>
          <p:nvPr>
            <p:ph type="body" idx="1"/>
          </p:nvPr>
        </p:nvSpPr>
        <p:spPr>
          <a:xfrm>
            <a:off x="6350000" y="2821858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body" idx="2"/>
          </p:nvPr>
        </p:nvSpPr>
        <p:spPr>
          <a:xfrm>
            <a:off x="1449637" y="78584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3"/>
          </p:nvPr>
        </p:nvSpPr>
        <p:spPr>
          <a:xfrm>
            <a:off x="933883" y="2672090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4"/>
          </p:nvPr>
        </p:nvSpPr>
        <p:spPr>
          <a:xfrm>
            <a:off x="1270001" y="136896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5"/>
          </p:nvPr>
        </p:nvSpPr>
        <p:spPr>
          <a:xfrm>
            <a:off x="1113385" y="194148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mit Schräge">
  <p:cSld name="2_Layout mit Schräge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55"/>
          <p:cNvGrpSpPr/>
          <p:nvPr/>
        </p:nvGrpSpPr>
        <p:grpSpPr>
          <a:xfrm>
            <a:off x="3941235" y="0"/>
            <a:ext cx="8414303" cy="6858000"/>
            <a:chOff x="3278441" y="0"/>
            <a:chExt cx="7349453" cy="6858000"/>
          </a:xfrm>
        </p:grpSpPr>
        <p:pic>
          <p:nvPicPr>
            <p:cNvPr id="309" name="Google Shape;309;p55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55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rgbClr val="D069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11" name="Google Shape;31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190" y="5235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5"/>
          <p:cNvSpPr txBox="1">
            <a:spLocks noGrp="1"/>
          </p:cNvSpPr>
          <p:nvPr>
            <p:ph type="body" idx="1"/>
          </p:nvPr>
        </p:nvSpPr>
        <p:spPr>
          <a:xfrm>
            <a:off x="7675475" y="774177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55"/>
          <p:cNvSpPr txBox="1">
            <a:spLocks noGrp="1"/>
          </p:cNvSpPr>
          <p:nvPr>
            <p:ph type="body" idx="2"/>
          </p:nvPr>
        </p:nvSpPr>
        <p:spPr>
          <a:xfrm>
            <a:off x="7159721" y="2660423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body" idx="3"/>
          </p:nvPr>
        </p:nvSpPr>
        <p:spPr>
          <a:xfrm>
            <a:off x="7495839" y="135729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body" idx="4"/>
          </p:nvPr>
        </p:nvSpPr>
        <p:spPr>
          <a:xfrm>
            <a:off x="7339223" y="192981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body" idx="5"/>
          </p:nvPr>
        </p:nvSpPr>
        <p:spPr>
          <a:xfrm>
            <a:off x="196779" y="3052677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mit Schräge">
  <p:cSld name="3_Layout mit Schräg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56"/>
          <p:cNvGrpSpPr/>
          <p:nvPr/>
        </p:nvGrpSpPr>
        <p:grpSpPr>
          <a:xfrm>
            <a:off x="3941235" y="0"/>
            <a:ext cx="8414303" cy="6858000"/>
            <a:chOff x="3278441" y="0"/>
            <a:chExt cx="7349453" cy="6858000"/>
          </a:xfrm>
        </p:grpSpPr>
        <p:pic>
          <p:nvPicPr>
            <p:cNvPr id="319" name="Google Shape;319;p5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56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rgbClr val="204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21" name="Google Shape;32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190" y="5235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6"/>
          <p:cNvSpPr txBox="1">
            <a:spLocks noGrp="1"/>
          </p:cNvSpPr>
          <p:nvPr>
            <p:ph type="body" idx="1"/>
          </p:nvPr>
        </p:nvSpPr>
        <p:spPr>
          <a:xfrm>
            <a:off x="7675475" y="774177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56"/>
          <p:cNvSpPr txBox="1">
            <a:spLocks noGrp="1"/>
          </p:cNvSpPr>
          <p:nvPr>
            <p:ph type="body" idx="2"/>
          </p:nvPr>
        </p:nvSpPr>
        <p:spPr>
          <a:xfrm>
            <a:off x="7159721" y="2660423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6"/>
          <p:cNvSpPr txBox="1">
            <a:spLocks noGrp="1"/>
          </p:cNvSpPr>
          <p:nvPr>
            <p:ph type="body" idx="3"/>
          </p:nvPr>
        </p:nvSpPr>
        <p:spPr>
          <a:xfrm>
            <a:off x="7495839" y="135729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56"/>
          <p:cNvSpPr txBox="1">
            <a:spLocks noGrp="1"/>
          </p:cNvSpPr>
          <p:nvPr>
            <p:ph type="body" idx="4"/>
          </p:nvPr>
        </p:nvSpPr>
        <p:spPr>
          <a:xfrm>
            <a:off x="7339223" y="192981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6"/>
          <p:cNvSpPr txBox="1">
            <a:spLocks noGrp="1"/>
          </p:cNvSpPr>
          <p:nvPr>
            <p:ph type="body" idx="5"/>
          </p:nvPr>
        </p:nvSpPr>
        <p:spPr>
          <a:xfrm>
            <a:off x="196779" y="3052677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Schräge - weiß">
  <p:cSld name="Layout mit Schräge - weiß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body" idx="1"/>
          </p:nvPr>
        </p:nvSpPr>
        <p:spPr>
          <a:xfrm>
            <a:off x="6350000" y="2821858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7"/>
          <p:cNvSpPr txBox="1">
            <a:spLocks noGrp="1"/>
          </p:cNvSpPr>
          <p:nvPr>
            <p:ph type="body" idx="2"/>
          </p:nvPr>
        </p:nvSpPr>
        <p:spPr>
          <a:xfrm>
            <a:off x="1449637" y="78584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body" idx="3"/>
          </p:nvPr>
        </p:nvSpPr>
        <p:spPr>
          <a:xfrm>
            <a:off x="933883" y="2672090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7"/>
          <p:cNvSpPr txBox="1">
            <a:spLocks noGrp="1"/>
          </p:cNvSpPr>
          <p:nvPr>
            <p:ph type="body" idx="4"/>
          </p:nvPr>
        </p:nvSpPr>
        <p:spPr>
          <a:xfrm>
            <a:off x="1270001" y="136896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body" idx="5"/>
          </p:nvPr>
        </p:nvSpPr>
        <p:spPr>
          <a:xfrm>
            <a:off x="1113385" y="194148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3" name="Google Shape;33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125" y="521730"/>
            <a:ext cx="1018240" cy="2465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Schräge und Hintergrundbild">
  <p:cSld name="Layout mit Schräge und Hintergrundbild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>
            <a:spLocks noGrp="1"/>
          </p:cNvSpPr>
          <p:nvPr>
            <p:ph type="pic" idx="2"/>
          </p:nvPr>
        </p:nvSpPr>
        <p:spPr>
          <a:xfrm>
            <a:off x="0" y="-3176"/>
            <a:ext cx="12192000" cy="685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6" name="Google Shape;336;p58"/>
          <p:cNvSpPr txBox="1">
            <a:spLocks noGrp="1"/>
          </p:cNvSpPr>
          <p:nvPr>
            <p:ph type="body" idx="1"/>
          </p:nvPr>
        </p:nvSpPr>
        <p:spPr>
          <a:xfrm>
            <a:off x="5307852" y="-3176"/>
            <a:ext cx="6884148" cy="68548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body" idx="3"/>
          </p:nvPr>
        </p:nvSpPr>
        <p:spPr>
          <a:xfrm>
            <a:off x="7138945" y="4229611"/>
            <a:ext cx="4870654" cy="22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mit Schräge und Hintergrundbild">
  <p:cSld name="1_Layout mit Schräge und Hintergrundbild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>
            <a:spLocks noGrp="1"/>
          </p:cNvSpPr>
          <p:nvPr>
            <p:ph type="pic" idx="2"/>
          </p:nvPr>
        </p:nvSpPr>
        <p:spPr>
          <a:xfrm>
            <a:off x="2965508" y="7164"/>
            <a:ext cx="9226492" cy="685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grpSp>
        <p:nvGrpSpPr>
          <p:cNvPr id="340" name="Google Shape;340;p59"/>
          <p:cNvGrpSpPr/>
          <p:nvPr/>
        </p:nvGrpSpPr>
        <p:grpSpPr>
          <a:xfrm rot="10800000">
            <a:off x="-1836000" y="7164"/>
            <a:ext cx="8477250" cy="6858000"/>
            <a:chOff x="3278441" y="0"/>
            <a:chExt cx="7349453" cy="6858000"/>
          </a:xfrm>
        </p:grpSpPr>
        <p:pic>
          <p:nvPicPr>
            <p:cNvPr id="341" name="Google Shape;341;p59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59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3" name="Google Shape;343;p59"/>
          <p:cNvSpPr txBox="1">
            <a:spLocks noGrp="1"/>
          </p:cNvSpPr>
          <p:nvPr>
            <p:ph type="body" idx="1"/>
          </p:nvPr>
        </p:nvSpPr>
        <p:spPr>
          <a:xfrm>
            <a:off x="217874" y="501473"/>
            <a:ext cx="4231726" cy="22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2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346" y="6457950"/>
            <a:ext cx="143550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transparenter Schräge und Bild">
  <p:cSld name="Layout mit transparenter Schräge und Bild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6" name="Google Shape;346;p60"/>
          <p:cNvSpPr txBox="1">
            <a:spLocks noGrp="1"/>
          </p:cNvSpPr>
          <p:nvPr>
            <p:ph type="body" idx="1"/>
          </p:nvPr>
        </p:nvSpPr>
        <p:spPr>
          <a:xfrm>
            <a:off x="4292599" y="-167"/>
            <a:ext cx="3416373" cy="685499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60"/>
          <p:cNvSpPr txBox="1">
            <a:spLocks noGrp="1"/>
          </p:cNvSpPr>
          <p:nvPr>
            <p:ph type="body" idx="3"/>
          </p:nvPr>
        </p:nvSpPr>
        <p:spPr>
          <a:xfrm>
            <a:off x="5893716" y="4064696"/>
            <a:ext cx="5926250" cy="22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stellung von Zahlen mit Einleitung">
  <p:cSld name="Darstellung von Zahlen mit Einleitung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1"/>
          <p:cNvSpPr txBox="1">
            <a:spLocks noGrp="1"/>
          </p:cNvSpPr>
          <p:nvPr>
            <p:ph type="body" idx="1"/>
          </p:nvPr>
        </p:nvSpPr>
        <p:spPr>
          <a:xfrm>
            <a:off x="838200" y="2373406"/>
            <a:ext cx="5731229" cy="78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body" idx="2"/>
          </p:nvPr>
        </p:nvSpPr>
        <p:spPr>
          <a:xfrm>
            <a:off x="838200" y="3329309"/>
            <a:ext cx="5731229" cy="26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76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Open Sans ExtraBold"/>
              <a:buChar char="/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1"/>
          <p:cNvSpPr/>
          <p:nvPr/>
        </p:nvSpPr>
        <p:spPr>
          <a:xfrm>
            <a:off x="8358246" y="1371725"/>
            <a:ext cx="1918348" cy="19183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61"/>
          <p:cNvSpPr/>
          <p:nvPr/>
        </p:nvSpPr>
        <p:spPr>
          <a:xfrm>
            <a:off x="6789630" y="3047163"/>
            <a:ext cx="2002852" cy="200285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61"/>
          <p:cNvSpPr/>
          <p:nvPr/>
        </p:nvSpPr>
        <p:spPr>
          <a:xfrm>
            <a:off x="9012683" y="3431737"/>
            <a:ext cx="2644455" cy="264445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4" name="Google Shape;35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1"/>
          <p:cNvSpPr txBox="1">
            <a:spLocks noGrp="1"/>
          </p:cNvSpPr>
          <p:nvPr>
            <p:ph type="body" idx="3"/>
          </p:nvPr>
        </p:nvSpPr>
        <p:spPr>
          <a:xfrm>
            <a:off x="6896594" y="3250329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61"/>
          <p:cNvSpPr txBox="1">
            <a:spLocks noGrp="1"/>
          </p:cNvSpPr>
          <p:nvPr>
            <p:ph type="body" idx="4"/>
          </p:nvPr>
        </p:nvSpPr>
        <p:spPr>
          <a:xfrm>
            <a:off x="6896594" y="4274501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1"/>
          <p:cNvSpPr txBox="1">
            <a:spLocks noGrp="1"/>
          </p:cNvSpPr>
          <p:nvPr>
            <p:ph type="body" idx="5"/>
          </p:nvPr>
        </p:nvSpPr>
        <p:spPr>
          <a:xfrm>
            <a:off x="8400886" y="2681024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1"/>
          <p:cNvSpPr txBox="1">
            <a:spLocks noGrp="1"/>
          </p:cNvSpPr>
          <p:nvPr>
            <p:ph type="body" idx="6"/>
          </p:nvPr>
        </p:nvSpPr>
        <p:spPr>
          <a:xfrm>
            <a:off x="9440448" y="5067876"/>
            <a:ext cx="1788925" cy="74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61"/>
          <p:cNvSpPr txBox="1">
            <a:spLocks noGrp="1"/>
          </p:cNvSpPr>
          <p:nvPr>
            <p:ph type="body" idx="7"/>
          </p:nvPr>
        </p:nvSpPr>
        <p:spPr>
          <a:xfrm>
            <a:off x="9012683" y="4182168"/>
            <a:ext cx="264445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61"/>
          <p:cNvSpPr txBox="1">
            <a:spLocks noGrp="1"/>
          </p:cNvSpPr>
          <p:nvPr>
            <p:ph type="body" idx="8"/>
          </p:nvPr>
        </p:nvSpPr>
        <p:spPr>
          <a:xfrm>
            <a:off x="8380714" y="1659533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61"/>
          <p:cNvSpPr txBox="1">
            <a:spLocks noGrp="1"/>
          </p:cNvSpPr>
          <p:nvPr>
            <p:ph type="body" idx="9"/>
          </p:nvPr>
        </p:nvSpPr>
        <p:spPr>
          <a:xfrm>
            <a:off x="838200" y="1015979"/>
            <a:ext cx="7435559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stellung von Zahlen">
  <p:cSld name="Darstellung von Zahlen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2"/>
          <p:cNvSpPr txBox="1">
            <a:spLocks noGrp="1"/>
          </p:cNvSpPr>
          <p:nvPr>
            <p:ph type="body" idx="1"/>
          </p:nvPr>
        </p:nvSpPr>
        <p:spPr>
          <a:xfrm>
            <a:off x="838200" y="2346690"/>
            <a:ext cx="5731229" cy="365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76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Open Sans ExtraBold"/>
              <a:buChar char="/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62"/>
          <p:cNvSpPr/>
          <p:nvPr/>
        </p:nvSpPr>
        <p:spPr>
          <a:xfrm>
            <a:off x="8358246" y="1371725"/>
            <a:ext cx="1918348" cy="19183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62"/>
          <p:cNvSpPr/>
          <p:nvPr/>
        </p:nvSpPr>
        <p:spPr>
          <a:xfrm>
            <a:off x="6789630" y="3047163"/>
            <a:ext cx="2002852" cy="200285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62"/>
          <p:cNvSpPr/>
          <p:nvPr/>
        </p:nvSpPr>
        <p:spPr>
          <a:xfrm>
            <a:off x="9012683" y="3431737"/>
            <a:ext cx="2644455" cy="264445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7" name="Google Shape;36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2"/>
          <p:cNvSpPr txBox="1">
            <a:spLocks noGrp="1"/>
          </p:cNvSpPr>
          <p:nvPr>
            <p:ph type="body" idx="2"/>
          </p:nvPr>
        </p:nvSpPr>
        <p:spPr>
          <a:xfrm>
            <a:off x="6896594" y="3250329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2"/>
          <p:cNvSpPr txBox="1">
            <a:spLocks noGrp="1"/>
          </p:cNvSpPr>
          <p:nvPr>
            <p:ph type="body" idx="3"/>
          </p:nvPr>
        </p:nvSpPr>
        <p:spPr>
          <a:xfrm>
            <a:off x="6896594" y="4274501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62"/>
          <p:cNvSpPr txBox="1">
            <a:spLocks noGrp="1"/>
          </p:cNvSpPr>
          <p:nvPr>
            <p:ph type="body" idx="4"/>
          </p:nvPr>
        </p:nvSpPr>
        <p:spPr>
          <a:xfrm>
            <a:off x="8400886" y="2681024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2"/>
          <p:cNvSpPr txBox="1">
            <a:spLocks noGrp="1"/>
          </p:cNvSpPr>
          <p:nvPr>
            <p:ph type="body" idx="5"/>
          </p:nvPr>
        </p:nvSpPr>
        <p:spPr>
          <a:xfrm>
            <a:off x="9440448" y="5067876"/>
            <a:ext cx="1788925" cy="74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62"/>
          <p:cNvSpPr txBox="1">
            <a:spLocks noGrp="1"/>
          </p:cNvSpPr>
          <p:nvPr>
            <p:ph type="body" idx="6"/>
          </p:nvPr>
        </p:nvSpPr>
        <p:spPr>
          <a:xfrm>
            <a:off x="9012683" y="4182168"/>
            <a:ext cx="264445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62"/>
          <p:cNvSpPr txBox="1">
            <a:spLocks noGrp="1"/>
          </p:cNvSpPr>
          <p:nvPr>
            <p:ph type="body" idx="7"/>
          </p:nvPr>
        </p:nvSpPr>
        <p:spPr>
          <a:xfrm>
            <a:off x="8380714" y="1659533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62"/>
          <p:cNvSpPr txBox="1">
            <a:spLocks noGrp="1"/>
          </p:cNvSpPr>
          <p:nvPr>
            <p:ph type="body" idx="8"/>
          </p:nvPr>
        </p:nvSpPr>
        <p:spPr>
          <a:xfrm>
            <a:off x="838200" y="1015979"/>
            <a:ext cx="7435559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Fragen">
  <p:cSld name="Schlussfolie-Fragen">
    <p:bg>
      <p:bgPr>
        <a:solidFill>
          <a:schemeClr val="dk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63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377" name="Google Shape;377;p63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63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9" name="Google Shape;379;p63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380" name="Google Shape;380;p63"/>
          <p:cNvSpPr txBox="1"/>
          <p:nvPr/>
        </p:nvSpPr>
        <p:spPr>
          <a:xfrm>
            <a:off x="790315" y="2293618"/>
            <a:ext cx="42293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Fragen?</a:t>
            </a:r>
            <a:endParaRPr/>
          </a:p>
        </p:txBody>
      </p:sp>
      <p:sp>
        <p:nvSpPr>
          <p:cNvPr id="381" name="Google Shape;381;p63"/>
          <p:cNvSpPr txBox="1"/>
          <p:nvPr/>
        </p:nvSpPr>
        <p:spPr>
          <a:xfrm>
            <a:off x="818831" y="3648135"/>
            <a:ext cx="591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Einfach melden!</a:t>
            </a:r>
            <a:endParaRPr/>
          </a:p>
        </p:txBody>
      </p:sp>
      <p:grpSp>
        <p:nvGrpSpPr>
          <p:cNvPr id="382" name="Google Shape;382;p63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383" name="Google Shape;383;p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63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5" name="Google Shape;385;p63"/>
          <p:cNvSpPr txBox="1">
            <a:spLocks noGrp="1"/>
          </p:cNvSpPr>
          <p:nvPr>
            <p:ph type="body" idx="1"/>
          </p:nvPr>
        </p:nvSpPr>
        <p:spPr>
          <a:xfrm>
            <a:off x="935640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Danke">
  <p:cSld name="Schlussfolie-Danke">
    <p:bg>
      <p:bgPr>
        <a:solidFill>
          <a:schemeClr val="dk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64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388" name="Google Shape;388;p64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64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0" name="Google Shape;390;p64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391" name="Google Shape;391;p64"/>
          <p:cNvSpPr txBox="1"/>
          <p:nvPr/>
        </p:nvSpPr>
        <p:spPr>
          <a:xfrm>
            <a:off x="790315" y="2293618"/>
            <a:ext cx="42293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Danke</a:t>
            </a:r>
            <a:endParaRPr/>
          </a:p>
        </p:txBody>
      </p:sp>
      <p:sp>
        <p:nvSpPr>
          <p:cNvPr id="392" name="Google Shape;392;p64"/>
          <p:cNvSpPr txBox="1"/>
          <p:nvPr/>
        </p:nvSpPr>
        <p:spPr>
          <a:xfrm>
            <a:off x="818831" y="3648135"/>
            <a:ext cx="591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für Ihre Aufmerksamkeit!</a:t>
            </a:r>
            <a:endParaRPr/>
          </a:p>
        </p:txBody>
      </p:sp>
      <p:grpSp>
        <p:nvGrpSpPr>
          <p:cNvPr id="393" name="Google Shape;393;p64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394" name="Google Shape;394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64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6" name="Google Shape;396;p64"/>
          <p:cNvSpPr txBox="1">
            <a:spLocks noGrp="1"/>
          </p:cNvSpPr>
          <p:nvPr>
            <p:ph type="body" idx="1"/>
          </p:nvPr>
        </p:nvSpPr>
        <p:spPr>
          <a:xfrm>
            <a:off x="935640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Questions">
  <p:cSld name="Schlussfolie-Questions">
    <p:bg>
      <p:bgPr>
        <a:solidFill>
          <a:schemeClr val="dk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5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399" name="Google Shape;399;p65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65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1" name="Google Shape;401;p65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402" name="Google Shape;402;p65"/>
          <p:cNvSpPr txBox="1"/>
          <p:nvPr/>
        </p:nvSpPr>
        <p:spPr>
          <a:xfrm>
            <a:off x="612290" y="2293618"/>
            <a:ext cx="565094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Questions?</a:t>
            </a:r>
            <a:endParaRPr/>
          </a:p>
        </p:txBody>
      </p:sp>
      <p:sp>
        <p:nvSpPr>
          <p:cNvPr id="403" name="Google Shape;403;p65"/>
          <p:cNvSpPr txBox="1"/>
          <p:nvPr/>
        </p:nvSpPr>
        <p:spPr>
          <a:xfrm>
            <a:off x="640807" y="3648135"/>
            <a:ext cx="591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Get in touch!</a:t>
            </a:r>
            <a:endParaRPr/>
          </a:p>
        </p:txBody>
      </p:sp>
      <p:grpSp>
        <p:nvGrpSpPr>
          <p:cNvPr id="404" name="Google Shape;404;p65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405" name="Google Shape;405;p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65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7" name="Google Shape;407;p65"/>
          <p:cNvSpPr txBox="1">
            <a:spLocks noGrp="1"/>
          </p:cNvSpPr>
          <p:nvPr>
            <p:ph type="body" idx="1"/>
          </p:nvPr>
        </p:nvSpPr>
        <p:spPr>
          <a:xfrm>
            <a:off x="640807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Thank you">
  <p:cSld name="Schlussfolie-Thank you">
    <p:bg>
      <p:bgPr>
        <a:solidFill>
          <a:schemeClr val="dk2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66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410" name="Google Shape;410;p6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66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2" name="Google Shape;412;p66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413" name="Google Shape;413;p66"/>
          <p:cNvSpPr txBox="1"/>
          <p:nvPr/>
        </p:nvSpPr>
        <p:spPr>
          <a:xfrm>
            <a:off x="844273" y="2032666"/>
            <a:ext cx="4229360" cy="225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Thank you!</a:t>
            </a:r>
            <a:endParaRPr/>
          </a:p>
        </p:txBody>
      </p:sp>
      <p:grpSp>
        <p:nvGrpSpPr>
          <p:cNvPr id="414" name="Google Shape;414;p66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415" name="Google Shape;415;p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66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7" name="Google Shape;417;p66"/>
          <p:cNvSpPr txBox="1">
            <a:spLocks noGrp="1"/>
          </p:cNvSpPr>
          <p:nvPr>
            <p:ph type="body" idx="1"/>
          </p:nvPr>
        </p:nvSpPr>
        <p:spPr>
          <a:xfrm>
            <a:off x="935640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6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42" name="Google Shape;42;p2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26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4" name="Google Shape;44;p26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6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>
  <p:cSld name="2_Titelfolie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27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50" name="Google Shape;50;p27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51;p27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2" name="Google Shape;52;p27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7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8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58" name="Google Shape;58;p28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28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0" name="Google Shape;60;p28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1" name="Google Shape;61;p28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62" name="Google Shape;6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28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4" name="Google Shape;64;p28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">
  <p:cSld name="3_Titelfolie">
    <p:bg>
      <p:bgPr>
        <a:solidFill>
          <a:schemeClr val="dk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9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69" name="Google Shape;69;p29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29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1" name="Google Shape;71;p29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2" name="Google Shape;72;p29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73" name="Google Shape;73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29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5" name="Google Shape;75;p29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2">
  <p:cSld name="1_Titelfolie 2"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30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80" name="Google Shape;80;p30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0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2" name="Google Shape;82;p30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0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du-circ.eu/platform/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"/>
          <p:cNvSpPr txBox="1">
            <a:spLocks noGrp="1"/>
          </p:cNvSpPr>
          <p:nvPr>
            <p:ph type="body" idx="3"/>
          </p:nvPr>
        </p:nvSpPr>
        <p:spPr>
          <a:xfrm>
            <a:off x="702491" y="3697879"/>
            <a:ext cx="8199771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t-IT" sz="4000" i="0" noProof="0" dirty="0" err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SUNrise</a:t>
            </a:r>
            <a:r>
              <a:rPr lang="it-IT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lang="it-IT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t-IT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Train the trainer </a:t>
            </a:r>
            <a:r>
              <a:rPr lang="it-IT" sz="4000" i="0" noProof="0" dirty="0" err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Activitity</a:t>
            </a:r>
            <a:r>
              <a:rPr lang="it-IT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: </a:t>
            </a:r>
            <a:endParaRPr lang="it-IT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t-IT" sz="4000" i="0" noProof="0" dirty="0" err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Sustainable</a:t>
            </a:r>
            <a:r>
              <a:rPr lang="it-IT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 Business Model Canvas</a:t>
            </a:r>
            <a:endParaRPr lang="it-IT" i="0" noProof="0" dirty="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24" name="Google Shape;424;p1"/>
          <p:cNvSpPr txBox="1">
            <a:spLocks noGrp="1"/>
          </p:cNvSpPr>
          <p:nvPr>
            <p:ph type="body" idx="4"/>
          </p:nvPr>
        </p:nvSpPr>
        <p:spPr>
          <a:xfrm>
            <a:off x="702491" y="4944676"/>
            <a:ext cx="631595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it-IT" noProof="0" dirty="0"/>
          </a:p>
        </p:txBody>
      </p:sp>
      <p:sp>
        <p:nvSpPr>
          <p:cNvPr id="425" name="Google Shape;425;p1"/>
          <p:cNvSpPr/>
          <p:nvPr/>
        </p:nvSpPr>
        <p:spPr>
          <a:xfrm>
            <a:off x="1" y="5867400"/>
            <a:ext cx="12192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0" i="0" u="none" strike="noStrike" cap="none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8" name="Google Shape;428;p1" descr="Ein Bild, das Text, Screenshot, Schrif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45" y="242950"/>
            <a:ext cx="4533705" cy="160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60CA58D-2E2F-F0C1-E7C9-98278CB06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85" t="21538" r="24175" b="14871"/>
          <a:stretch/>
        </p:blipFill>
        <p:spPr>
          <a:xfrm>
            <a:off x="5777802" y="134716"/>
            <a:ext cx="6320414" cy="4360984"/>
          </a:xfrm>
          <a:prstGeom prst="rect">
            <a:avLst/>
          </a:prstGeom>
        </p:spPr>
      </p:pic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0CB4D836-C8A9-5A83-26FF-2ED5ABA4F0F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279086" cy="6858000"/>
          </a:xfrm>
        </p:spPr>
        <p:txBody>
          <a:bodyPr/>
          <a:lstStyle/>
          <a:p>
            <a:endParaRPr lang="it-IT" noProof="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3A0726-0638-6DD8-9F61-CB0CC7BB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85" t="21538" r="24175" b="14871"/>
          <a:stretch/>
        </p:blipFill>
        <p:spPr>
          <a:xfrm>
            <a:off x="2190464" y="1275553"/>
            <a:ext cx="7704497" cy="531597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79ADE7B-64C0-38C4-6E0C-7BF927519A0C}"/>
              </a:ext>
            </a:extLst>
          </p:cNvPr>
          <p:cNvSpPr/>
          <p:nvPr/>
        </p:nvSpPr>
        <p:spPr>
          <a:xfrm>
            <a:off x="-118503" y="346601"/>
            <a:ext cx="117926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</a:t>
            </a:r>
            <a:r>
              <a:rPr lang="it-IT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Business Model Canvas - introduzione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549" name="Google Shape;549;p10"/>
          <p:cNvSpPr txBox="1"/>
          <p:nvPr/>
        </p:nvSpPr>
        <p:spPr>
          <a:xfrm rot="-5400000">
            <a:off x="-1177553" y="377775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INFRASTRUTTURA</a:t>
            </a:r>
            <a:endParaRPr lang="it-IT" noProof="0" dirty="0"/>
          </a:p>
        </p:txBody>
      </p:sp>
      <p:sp>
        <p:nvSpPr>
          <p:cNvPr id="550" name="Google Shape;550;p10"/>
          <p:cNvSpPr txBox="1"/>
          <p:nvPr/>
        </p:nvSpPr>
        <p:spPr>
          <a:xfrm>
            <a:off x="4572000" y="1408390"/>
            <a:ext cx="7356564" cy="53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4. TECNOLOGIA SOSTENIBILE E RISORSE CHIAVE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 quali risorse ha bisogno la start-up per funzionare?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risorse sono necessarie per realizzare la proposta di valore?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risorse sono necessarie per la distribuzione, i canali, le relazioni con i clienti, i flussi di reddito, etc.?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sono le risorse disponibili?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chiave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valutare la sostenibilità delle risorse critiche.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Quale percentuale delle vostre risorse chiave (ad esempio materiali, energia, infrastrutture) è rinnovabile o sostenibile?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 sono obiettivi specifici di sostenibilità legati all’uso delle risorse che vorreste raggiungere?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ostacoli incontrate nell’approvvigionamento di risorse più sostenibili?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garantite la sostenibilità a lungo termine della vostra catena di approvvigionamento delle risorse?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Esistono opportunità non sfruttate per impiegare materiali riciclati o riutilizzati nelle vostre attività?</a:t>
            </a:r>
            <a:endParaRPr lang="it-IT" noProof="0" dirty="0"/>
          </a:p>
        </p:txBody>
      </p:sp>
      <p:pic>
        <p:nvPicPr>
          <p:cNvPr id="551" name="Google Shape;551;p10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-785" t="18917" r="60417" b="18909"/>
          <a:stretch/>
        </p:blipFill>
        <p:spPr>
          <a:xfrm>
            <a:off x="587921" y="2354317"/>
            <a:ext cx="3784382" cy="32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0"/>
          <p:cNvSpPr/>
          <p:nvPr/>
        </p:nvSpPr>
        <p:spPr>
          <a:xfrm>
            <a:off x="725214" y="2354317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53" name="Google Shape;553;p10"/>
          <p:cNvCxnSpPr/>
          <p:nvPr/>
        </p:nvCxnSpPr>
        <p:spPr>
          <a:xfrm rot="10800000" flipH="1">
            <a:off x="4088524" y="1776248"/>
            <a:ext cx="483476" cy="2175642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823F4246-AE27-A0A4-FB04-E22C3213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1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560" name="Google Shape;560;p11"/>
          <p:cNvSpPr txBox="1"/>
          <p:nvPr/>
        </p:nvSpPr>
        <p:spPr>
          <a:xfrm>
            <a:off x="4572000" y="1408390"/>
            <a:ext cx="7356564" cy="53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5. RELAZIONI SOSTENIBILI CON I CLIENTI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acquisire, mantenere e far crescere la vostra base di clienti?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 tipo di rapporto si aspetta il cliente? 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dovrebbe essere instaurato questo rapporto?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potete integrare queste aspettative nella vostra azienda in termini di costi e di formato?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esplorare l’impatto della sostenibilità sul coinvolgimento dei clienti.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comunicate le vostre </a:t>
            </a: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iniziative di sostenibilità ai clienti</a:t>
            </a: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che modo la sostenibilità influenza il modo in cui costruite e mantenete la fiducia dei clienti?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feedback avete ricevuto dai clienti in merito alle vostre iniziative di sostenibilità</a:t>
            </a: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Esistono opportunità per coinvolgere più attivamente i clienti nel vostro percorso di sostenibilità (ad esempio attraverso la co-creazione o i cicli di feedback)?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misurate l’impatto delle vostre relazioni con i clienti incentrate sulla sostenibilità?</a:t>
            </a:r>
            <a:endParaRPr lang="it-IT" noProof="0" dirty="0"/>
          </a:p>
        </p:txBody>
      </p:sp>
      <p:cxnSp>
        <p:nvCxnSpPr>
          <p:cNvPr id="561" name="Google Shape;561;p11"/>
          <p:cNvCxnSpPr/>
          <p:nvPr/>
        </p:nvCxnSpPr>
        <p:spPr>
          <a:xfrm rot="10800000" flipH="1">
            <a:off x="1545021" y="1776248"/>
            <a:ext cx="3026979" cy="872359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62" name="Google Shape;562;p11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11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CLIENTE</a:t>
            </a:r>
            <a:endParaRPr lang="it-IT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B2E52A89-2D8D-8E89-9142-59429A74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2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571" name="Google Shape;571;p12"/>
          <p:cNvSpPr txBox="1"/>
          <p:nvPr/>
        </p:nvSpPr>
        <p:spPr>
          <a:xfrm>
            <a:off x="4572000" y="1408390"/>
            <a:ext cx="7356564" cy="432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6. CLIENTI RESPONSABILI (SEGMENTI)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 chi stiamo creando valore?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 sono i nostri clienti più importanti?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valutare come la sostenibilità influisce sui mercati di riferimento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sono i segmenti di clientela che apprezzano maggiormente la sostenibilità e come rispondete alle loro esigenze?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Esistono segmenti di clientela non raggiunti che danno priorità alla sostenibilità?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che modo la sostenibilità influenza la vostra strategia di segmentazione (ad esempio mercati di nicchia o di massa)?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sono gli ostacoli che incontrate nel marketing verso i clienti attenti alla sostenibilità?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misurate il valore della sostenibilità per i vostri segmenti chiave di clientela?</a:t>
            </a:r>
            <a:endParaRPr lang="it-IT" noProof="0" dirty="0"/>
          </a:p>
        </p:txBody>
      </p:sp>
      <p:cxnSp>
        <p:nvCxnSpPr>
          <p:cNvPr id="572" name="Google Shape;572;p12"/>
          <p:cNvCxnSpPr/>
          <p:nvPr/>
        </p:nvCxnSpPr>
        <p:spPr>
          <a:xfrm rot="10800000" flipH="1">
            <a:off x="3216166" y="1776248"/>
            <a:ext cx="1355834" cy="793580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73" name="Google Shape;573;p12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2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12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CLIENTE</a:t>
            </a:r>
            <a:endParaRPr lang="it-IT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D078191F-48EC-4199-6376-4E0F14FC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"/>
          <p:cNvSpPr/>
          <p:nvPr/>
        </p:nvSpPr>
        <p:spPr>
          <a:xfrm>
            <a:off x="436500" y="578543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582" name="Google Shape;582;p13"/>
          <p:cNvSpPr txBox="1"/>
          <p:nvPr/>
        </p:nvSpPr>
        <p:spPr>
          <a:xfrm>
            <a:off x="4585615" y="1242836"/>
            <a:ext cx="7356564" cy="561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7. Canali sostenibili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 (</a:t>
            </a:r>
            <a:r>
              <a:rPr lang="it-IT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considerare i settori della logistica</a:t>
            </a: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, della comunicazione, delle vendite etc.)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raggiungere i vostri clienti?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Attraverso quali canali il cliente vuole essere raggiunto?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sono i canali più efficaci?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Quanto costerà?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si possono integrare al meglio nelle vostre abitudini e in quelle dei vostri clienti?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esaminare il ruolo della sostenibilità nei meccanismi di erogazione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che modo i vostri attuali canali (ad esempio, distribuzione, vendita, comunicazione) riflettono i vostri valori di sostenibilità?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Esistono opzioni più sostenibili per fornire i vostri prodotti e servizi ai clienti?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misurate l’impatto ambientale dei vostri canali di distribuzione e comunicazione?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ostacoli vi impediscono di adottare canali più sostenibili?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Esistono opportunità di utilizzare i canali digitali per migliorare la </a:t>
            </a:r>
            <a:r>
              <a:rPr lang="it-IT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sostenib</a:t>
            </a: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it-IT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lità</a:t>
            </a: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(ad esempio, riduzione dei materiali stampati, servizi da remoto)?</a:t>
            </a:r>
            <a:endParaRPr lang="it-IT" noProof="0" dirty="0"/>
          </a:p>
        </p:txBody>
      </p:sp>
      <p:pic>
        <p:nvPicPr>
          <p:cNvPr id="583" name="Google Shape;583;p13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3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13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CLIENTE</a:t>
            </a:r>
            <a:endParaRPr lang="it-IT" noProof="0" dirty="0"/>
          </a:p>
        </p:txBody>
      </p:sp>
      <p:cxnSp>
        <p:nvCxnSpPr>
          <p:cNvPr id="586" name="Google Shape;586;p13"/>
          <p:cNvCxnSpPr/>
          <p:nvPr/>
        </p:nvCxnSpPr>
        <p:spPr>
          <a:xfrm rot="10800000" flipH="1">
            <a:off x="1555531" y="1776248"/>
            <a:ext cx="3016469" cy="2469931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539D41E-377E-C8EC-A291-82622FAE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593" name="Google Shape;593;p14"/>
          <p:cNvSpPr txBox="1"/>
          <p:nvPr/>
        </p:nvSpPr>
        <p:spPr>
          <a:xfrm>
            <a:off x="4572000" y="1408390"/>
            <a:ext cx="7356564" cy="328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SPECIALE – FINE CICLO 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 </a:t>
            </a:r>
            <a:r>
              <a:rPr lang="it-IT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Affrontare gli aspetti della sostenibilità nelle fasi finali di un prodotto o di un servizio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verrà smaltito il vostro prodotto alla fine del suo ciclo di vita?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misure potete adottare per estendere la durata di vita del vostro prodotto?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</a:t>
            </a: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potete garantire che i materiali del vostro prodotto vengano reinseriti nel ciclo produttivo</a:t>
            </a: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sono gli impatti ambientali e sociali alla fine del ciclo di vita?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potete motivare i clienti a smaltire o restituire il vostro prodotto in modo sostenibile?</a:t>
            </a:r>
            <a:endParaRPr lang="it-IT" noProof="0" dirty="0"/>
          </a:p>
        </p:txBody>
      </p:sp>
      <p:pic>
        <p:nvPicPr>
          <p:cNvPr id="594" name="Google Shape;594;p14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4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CLIENTE</a:t>
            </a:r>
            <a:endParaRPr lang="it-IT" noProof="0" dirty="0"/>
          </a:p>
        </p:txBody>
      </p:sp>
      <p:cxnSp>
        <p:nvCxnSpPr>
          <p:cNvPr id="597" name="Google Shape;597;p14"/>
          <p:cNvCxnSpPr/>
          <p:nvPr/>
        </p:nvCxnSpPr>
        <p:spPr>
          <a:xfrm rot="10800000" flipH="1">
            <a:off x="3195145" y="1776248"/>
            <a:ext cx="1376855" cy="2469931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9AC7CA65-23B5-C14B-3DEF-A0DB7842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5"/>
          <p:cNvSpPr/>
          <p:nvPr/>
        </p:nvSpPr>
        <p:spPr>
          <a:xfrm>
            <a:off x="661492" y="538134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604" name="Google Shape;604;p15"/>
          <p:cNvSpPr txBox="1"/>
          <p:nvPr/>
        </p:nvSpPr>
        <p:spPr>
          <a:xfrm>
            <a:off x="656278" y="2316958"/>
            <a:ext cx="11267072" cy="458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8. STRUTTURA DEI COSTI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raggiungere i vostri clienti?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Attraverso quali canali vuole essere raggiunto il cliente?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sono i canali più efficaci?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Quanto costeranno?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si possono integrare al meglio nelle vostri abitudini e in quelle dei vostri clienti?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Analizzare l’impatto finanziario sulla sostenibilità.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it-IT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</a:t>
            </a: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modo le iniziative di sostenibilità influenzano la vostra struttura dei costi (ad esempio, maggiori costi iniziali, risparmi a lungo termine)?</a:t>
            </a:r>
            <a:endParaRPr lang="it-IT" noProof="0" dirty="0"/>
          </a:p>
          <a:p>
            <a:pPr marL="285750" lvl="0" indent="-285750" algn="just">
              <a:lnSpc>
                <a:spcPct val="120000"/>
              </a:lnSpc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Esistono opportunità di risparmio grazie a pratiche più sostenibili (ad esempio, efficienza energetica, riduzione dei rifiuti)?</a:t>
            </a:r>
          </a:p>
          <a:p>
            <a:pPr marL="285750" lvl="0" indent="-285750" algn="just">
              <a:lnSpc>
                <a:spcPct val="120000"/>
              </a:lnSpc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destinate le risorse per le iniziative di sostenibilità nel vostro budget?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sfide affrontate nel bilanciare gli obiettivi di sostenibilità con la gestione dei costi?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misurate il ROI (ritorno sull’investimento) delle iniziative di sostenibilità?</a:t>
            </a:r>
            <a:endParaRPr lang="it-IT" noProof="0" dirty="0"/>
          </a:p>
        </p:txBody>
      </p:sp>
      <p:pic>
        <p:nvPicPr>
          <p:cNvPr id="605" name="Google Shape;605;p15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80459"/>
          <a:stretch/>
        </p:blipFill>
        <p:spPr>
          <a:xfrm>
            <a:off x="619452" y="1406010"/>
            <a:ext cx="9374803" cy="10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5"/>
          <p:cNvSpPr/>
          <p:nvPr/>
        </p:nvSpPr>
        <p:spPr>
          <a:xfrm>
            <a:off x="683044" y="1438732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15"/>
          <p:cNvSpPr txBox="1"/>
          <p:nvPr/>
        </p:nvSpPr>
        <p:spPr>
          <a:xfrm>
            <a:off x="9408153" y="1604659"/>
            <a:ext cx="3216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MODELLO DI</a:t>
            </a:r>
            <a:br>
              <a:rPr lang="it-IT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PROFITTO</a:t>
            </a:r>
            <a:endParaRPr lang="it-IT" noProof="0" dirty="0"/>
          </a:p>
        </p:txBody>
      </p:sp>
      <p:cxnSp>
        <p:nvCxnSpPr>
          <p:cNvPr id="608" name="Google Shape;608;p15"/>
          <p:cNvCxnSpPr/>
          <p:nvPr/>
        </p:nvCxnSpPr>
        <p:spPr>
          <a:xfrm>
            <a:off x="3447054" y="1993185"/>
            <a:ext cx="0" cy="820489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66FA9070-1895-1BC1-FFC0-72663BD2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"/>
          <p:cNvSpPr/>
          <p:nvPr/>
        </p:nvSpPr>
        <p:spPr>
          <a:xfrm>
            <a:off x="661492" y="710419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615" name="Google Shape;615;p16"/>
          <p:cNvSpPr txBox="1"/>
          <p:nvPr/>
        </p:nvSpPr>
        <p:spPr>
          <a:xfrm>
            <a:off x="661492" y="2452106"/>
            <a:ext cx="11267072" cy="430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9. FONTI DI RICAVO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genererete i ricavi?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è il valore che il cliente è disposto a pagare?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preferirebbero pagare?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Quanto contribuisce ciascuna fonte di ricavo al reddito totale?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 previsioni di fatturato indicano un aumento della redditività entro la fine del periodo di proiezione?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esplorare come la sostenibilità contribuisce alla redditività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Quale percentuale del vostro fatturato proviene da prodotti o servizi orientati alla sostenibilità?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percepiscono i vostri clienti il valore della sostenibilità nelle vostre offerte, e sono disposti a pagare un premio per questo?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Avete esplorato nuovi flussi di entrate basati su pratiche sostenibili (ad esempio modelli di economia circolare, eco-servizi)?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Quali ostacoli incontrate nella monetizzazione delle iniziative incentrate sulla sostenibilità?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misurate l'impatto della sostenibilità sulla crescita complessiva dei vostri ricavi?</a:t>
            </a:r>
            <a:endParaRPr lang="it-IT" noProof="0" dirty="0"/>
          </a:p>
        </p:txBody>
      </p:sp>
      <p:pic>
        <p:nvPicPr>
          <p:cNvPr id="616" name="Google Shape;616;p16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80459"/>
          <a:stretch/>
        </p:blipFill>
        <p:spPr>
          <a:xfrm>
            <a:off x="619452" y="1406010"/>
            <a:ext cx="9374803" cy="10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6"/>
          <p:cNvSpPr/>
          <p:nvPr/>
        </p:nvSpPr>
        <p:spPr>
          <a:xfrm>
            <a:off x="683044" y="1438732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16"/>
          <p:cNvSpPr txBox="1"/>
          <p:nvPr/>
        </p:nvSpPr>
        <p:spPr>
          <a:xfrm>
            <a:off x="9433137" y="1604659"/>
            <a:ext cx="3216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MODELLO DI</a:t>
            </a:r>
            <a:br>
              <a:rPr lang="it-IT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PROFITTO</a:t>
            </a:r>
            <a:endParaRPr lang="it-IT" noProof="0" dirty="0"/>
          </a:p>
        </p:txBody>
      </p:sp>
      <p:cxnSp>
        <p:nvCxnSpPr>
          <p:cNvPr id="619" name="Google Shape;619;p16"/>
          <p:cNvCxnSpPr/>
          <p:nvPr/>
        </p:nvCxnSpPr>
        <p:spPr>
          <a:xfrm flipH="1">
            <a:off x="3195145" y="1696971"/>
            <a:ext cx="3226676" cy="972657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7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626" name="Google Shape;626;p17"/>
          <p:cNvSpPr txBox="1"/>
          <p:nvPr/>
        </p:nvSpPr>
        <p:spPr>
          <a:xfrm>
            <a:off x="619452" y="2669628"/>
            <a:ext cx="11267072" cy="302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SPECIALE - SOVVENZIONE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Identificare le opportunità di finanziamento e di sostegno, inserendo la sostenibilità come vantaggio strategico 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programmi di finanziamento governativi o privati potete sfruttare per sostenere le innovazioni sostenibili nel vostro modello di business?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potete stabilire partnership con organizzazioni o istituzioni che promuovono progetti di sostenibilità?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risorse interne possono essere mobilitate per promuovere la sostenibilità nel vostro modello di business?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potete coinvolgere attivamente i vostri clienti e fornitori nella promozione degli obiettivi di sostenibilità?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strategie di comunicazione potete utilizzare per evidenziare i vantaggi delle vostre pratiche aziendali sostenibili e ottenere sostegno?</a:t>
            </a:r>
            <a:endParaRPr lang="it-IT" noProof="0" dirty="0"/>
          </a:p>
        </p:txBody>
      </p:sp>
      <p:pic>
        <p:nvPicPr>
          <p:cNvPr id="627" name="Google Shape;627;p17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80459"/>
          <a:stretch/>
        </p:blipFill>
        <p:spPr>
          <a:xfrm>
            <a:off x="619452" y="1406010"/>
            <a:ext cx="9374803" cy="10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7"/>
          <p:cNvSpPr/>
          <p:nvPr/>
        </p:nvSpPr>
        <p:spPr>
          <a:xfrm>
            <a:off x="683044" y="1438732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17"/>
          <p:cNvSpPr txBox="1"/>
          <p:nvPr/>
        </p:nvSpPr>
        <p:spPr>
          <a:xfrm>
            <a:off x="9437004" y="1604659"/>
            <a:ext cx="3216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MODELLO DI</a:t>
            </a:r>
            <a:br>
              <a:rPr lang="it-IT" sz="1800" b="1" noProof="0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800" b="1" noProof="0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PROFITTO</a:t>
            </a:r>
            <a:endParaRPr lang="it-IT" noProof="0" dirty="0"/>
          </a:p>
        </p:txBody>
      </p:sp>
      <p:cxnSp>
        <p:nvCxnSpPr>
          <p:cNvPr id="630" name="Google Shape;630;p17"/>
          <p:cNvCxnSpPr/>
          <p:nvPr/>
        </p:nvCxnSpPr>
        <p:spPr>
          <a:xfrm flipH="1">
            <a:off x="3195145" y="1696971"/>
            <a:ext cx="1166648" cy="972657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0514D2D3-3494-7794-D2D3-30A15282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8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RIFLESSIONE &amp; CONCLUSIONE</a:t>
            </a:r>
            <a:endParaRPr lang="it-IT" noProof="0" dirty="0"/>
          </a:p>
        </p:txBody>
      </p:sp>
      <p:pic>
        <p:nvPicPr>
          <p:cNvPr id="637" name="Google Shape;637;p18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b="81091"/>
          <a:stretch/>
        </p:blipFill>
        <p:spPr>
          <a:xfrm>
            <a:off x="661492" y="1408277"/>
            <a:ext cx="9374803" cy="978144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8"/>
          <p:cNvSpPr txBox="1"/>
          <p:nvPr/>
        </p:nvSpPr>
        <p:spPr>
          <a:xfrm>
            <a:off x="661492" y="2452106"/>
            <a:ext cx="11267072" cy="96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RIASSUNTO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Focus su argomenti </a:t>
            </a:r>
            <a:r>
              <a:rPr lang="it-IT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chiave</a:t>
            </a: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 su come massimizzare l’impatto positivo e minimizzare l’impatto negativo della vostra attività</a:t>
            </a:r>
            <a:endParaRPr lang="it-IT" sz="14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14EB0322-7E7A-5E99-E051-066E612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38;p18">
            <a:extLst>
              <a:ext uri="{FF2B5EF4-FFF2-40B4-BE49-F238E27FC236}">
                <a16:creationId xmlns:a16="http://schemas.microsoft.com/office/drawing/2014/main" id="{760DFFF0-23C7-0F9A-946D-DEB4CDB2F928}"/>
              </a:ext>
            </a:extLst>
          </p:cNvPr>
          <p:cNvSpPr txBox="1"/>
          <p:nvPr/>
        </p:nvSpPr>
        <p:spPr>
          <a:xfrm>
            <a:off x="661492" y="3664302"/>
            <a:ext cx="11267072" cy="310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rPr>
              <a:t>Grazie</a:t>
            </a:r>
            <a:endParaRPr lang="it-IT" sz="2400" noProof="0" dirty="0">
              <a:solidFill>
                <a:schemeClr val="tx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algn="just">
              <a:lnSpc>
                <a:spcPct val="120000"/>
              </a:lnSpc>
              <a:spcBef>
                <a:spcPts val="1300"/>
              </a:spcBef>
            </a:pPr>
            <a:r>
              <a:rPr lang="it-IT" sz="1400" b="1" noProof="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Per maggiori informazioni e </a:t>
            </a:r>
            <a:r>
              <a:rPr lang="it-IT" sz="1400" b="1" noProof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matariali</a:t>
            </a:r>
            <a:r>
              <a:rPr lang="en-GB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: </a:t>
            </a:r>
            <a:r>
              <a:rPr lang="en-GB" u="sng" dirty="0">
                <a:hlinkClick r:id="rId5" tooltip="https://www.edu-circ.eu/platform/"/>
              </a:rPr>
              <a:t>https://www.edu-circ.eu/platform/</a:t>
            </a:r>
            <a:endParaRPr lang="en-GB" u="sng" dirty="0"/>
          </a:p>
          <a:p>
            <a:pPr algn="just">
              <a:lnSpc>
                <a:spcPct val="120000"/>
              </a:lnSpc>
              <a:spcBef>
                <a:spcPts val="1300"/>
              </a:spcBef>
            </a:pPr>
            <a:endParaRPr lang="it-IT" dirty="0"/>
          </a:p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piattaforma di e-learning EDU-CIRC è uno spazio di apprendimento virtuale che promuove l'economia circolare e la decarbonizzazione. Offre formazione a giovani, studenti, insegnanti e dipendenti sui principi, i metodi e le best practice dell'economia circolare, con particolare attenzione ai settori della lavorazione del legno, dell'edilizia e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dell'automotive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La piattaforma offre risorse didattiche sviluppate attraverso l'analisi di materiali esistenti, visite di studio ad aziende sull'economia circolare e hackathon transfrontalieri. I contenuti sono adattati a diversi gruppi target e supportano lo sviluppo delle competenze e l'innovazione sostenibile.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lang="it-IT" sz="1400" noProof="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"/>
          <p:cNvSpPr/>
          <p:nvPr/>
        </p:nvSpPr>
        <p:spPr>
          <a:xfrm>
            <a:off x="1346647" y="245997"/>
            <a:ext cx="3426073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0" u="none" strike="noStrike" cap="none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LO SCOPO DEI MODELLI DI BUSINESS SOSTENIBILI</a:t>
            </a:r>
            <a:endParaRPr lang="it-IT" sz="4400" b="1" i="0" u="none" strike="noStrike" cap="none" noProof="0" dirty="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39" name="Google Shape;439;p2"/>
          <p:cNvSpPr/>
          <p:nvPr/>
        </p:nvSpPr>
        <p:spPr>
          <a:xfrm>
            <a:off x="661492" y="4348063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9525" cap="flat" cmpd="sng">
            <a:solidFill>
              <a:srgbClr val="C7C7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5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0" name="Google Shape;440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384" y="4383485"/>
            <a:ext cx="283468" cy="35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"/>
          <p:cNvSpPr/>
          <p:nvPr/>
        </p:nvSpPr>
        <p:spPr>
          <a:xfrm>
            <a:off x="1275755" y="4348063"/>
            <a:ext cx="288270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Sviluppare modelli innovativi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2"/>
          <p:cNvSpPr/>
          <p:nvPr/>
        </p:nvSpPr>
        <p:spPr>
          <a:xfrm>
            <a:off x="1275755" y="5114097"/>
            <a:ext cx="2882702" cy="90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Creare approcci al business che bilancino il profitto con la responsabilità sociale ed ambientalista.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2"/>
          <p:cNvSpPr/>
          <p:nvPr/>
        </p:nvSpPr>
        <p:spPr>
          <a:xfrm>
            <a:off x="4347468" y="4348063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9525" cap="flat" cmpd="sng">
            <a:solidFill>
              <a:srgbClr val="C7C7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5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4" name="Google Shape;444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8360" y="4383485"/>
            <a:ext cx="283468" cy="35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"/>
          <p:cNvSpPr/>
          <p:nvPr/>
        </p:nvSpPr>
        <p:spPr>
          <a:xfrm>
            <a:off x="4961732" y="4348063"/>
            <a:ext cx="263892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Analizzare modelli esistenti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2"/>
          <p:cNvSpPr/>
          <p:nvPr/>
        </p:nvSpPr>
        <p:spPr>
          <a:xfrm>
            <a:off x="4961732" y="5114097"/>
            <a:ext cx="2882702" cy="90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Identificare aree di miglioramento valutando l’impatto di operazioni di business sulla sostenibilità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"/>
          <p:cNvSpPr/>
          <p:nvPr/>
        </p:nvSpPr>
        <p:spPr>
          <a:xfrm>
            <a:off x="8033444" y="4348063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9525" cap="flat" cmpd="sng">
            <a:solidFill>
              <a:srgbClr val="C7C7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5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8" name="Google Shape;448;p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4337" y="4383485"/>
            <a:ext cx="283468" cy="35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"/>
          <p:cNvSpPr/>
          <p:nvPr/>
        </p:nvSpPr>
        <p:spPr>
          <a:xfrm>
            <a:off x="8647708" y="4348063"/>
            <a:ext cx="276403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Facilitare la comunicazione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2"/>
          <p:cNvSpPr/>
          <p:nvPr/>
        </p:nvSpPr>
        <p:spPr>
          <a:xfrm>
            <a:off x="8647707" y="5114097"/>
            <a:ext cx="2882702" cy="90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Favorire la chiarezza tra i membri del team e consentire un’efficace comunicazione tra le parti interessate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D95DAF-C339-66DB-F68B-D8DA8B2643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985" t="21538" r="24175" b="14871"/>
          <a:stretch/>
        </p:blipFill>
        <p:spPr>
          <a:xfrm>
            <a:off x="6096000" y="134716"/>
            <a:ext cx="6002216" cy="4141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"/>
          <p:cNvSpPr/>
          <p:nvPr/>
        </p:nvSpPr>
        <p:spPr>
          <a:xfrm>
            <a:off x="661492" y="502066"/>
            <a:ext cx="7517866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UN APPROCCIO OLISTICO AL BUSINESS</a:t>
            </a:r>
            <a:endParaRPr lang="it-IT" sz="4400" b="1" noProof="0" dirty="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57" name="Google Shape;457;p3"/>
          <p:cNvSpPr/>
          <p:nvPr/>
        </p:nvSpPr>
        <p:spPr>
          <a:xfrm>
            <a:off x="1453158" y="3474824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Economico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3"/>
          <p:cNvSpPr/>
          <p:nvPr/>
        </p:nvSpPr>
        <p:spPr>
          <a:xfrm>
            <a:off x="176981" y="3883506"/>
            <a:ext cx="3638875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Concentrarsi sulla sostenibilità finanziaria e il profitto a lungo termine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9" name="Google Shape;459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78" y="2079511"/>
            <a:ext cx="3804146" cy="38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843" y="3575828"/>
            <a:ext cx="282773" cy="35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"/>
          <p:cNvSpPr/>
          <p:nvPr/>
        </p:nvSpPr>
        <p:spPr>
          <a:xfrm>
            <a:off x="8281492" y="2452871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Ecologico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3"/>
          <p:cNvSpPr/>
          <p:nvPr/>
        </p:nvSpPr>
        <p:spPr>
          <a:xfrm>
            <a:off x="8281492" y="2861553"/>
            <a:ext cx="3249018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Minimizzare l’impronta ambientale e preservare le risorse naturali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3" name="Google Shape;463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3878" y="2079511"/>
            <a:ext cx="3804146" cy="38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89" y="2783269"/>
            <a:ext cx="282773" cy="35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"/>
          <p:cNvSpPr/>
          <p:nvPr/>
        </p:nvSpPr>
        <p:spPr>
          <a:xfrm>
            <a:off x="8281492" y="4496677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3"/>
          <p:cNvSpPr/>
          <p:nvPr/>
        </p:nvSpPr>
        <p:spPr>
          <a:xfrm>
            <a:off x="8281492" y="4905360"/>
            <a:ext cx="3249018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Creare un impatto positivo sulle comunità e sui lavoratori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7" name="Google Shape;467;p3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3878" y="2079511"/>
            <a:ext cx="3804146" cy="38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12111" y="5055081"/>
            <a:ext cx="282773" cy="35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"/>
          <p:cNvSpPr/>
          <p:nvPr/>
        </p:nvSpPr>
        <p:spPr>
          <a:xfrm>
            <a:off x="661492" y="5770464"/>
            <a:ext cx="10869018" cy="3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667841" y="1375669"/>
            <a:ext cx="5869593" cy="3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Obiettivo generale: massimizzare gli impatti positivi e minimizzare gli impatti negativi sulla società e la natura.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23281AAB-2314-30C3-C9FD-EF2A0A1B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39" y="130771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"/>
          <p:cNvSpPr/>
          <p:nvPr/>
        </p:nvSpPr>
        <p:spPr>
          <a:xfrm>
            <a:off x="667841" y="1998146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Struttura visiva</a:t>
            </a:r>
            <a:endParaRPr lang="it-IT" sz="18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4"/>
          <p:cNvSpPr/>
          <p:nvPr/>
        </p:nvSpPr>
        <p:spPr>
          <a:xfrm>
            <a:off x="667841" y="2333269"/>
            <a:ext cx="5869592" cy="67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Visualizzazione di complesse relazioni di business</a:t>
            </a:r>
            <a:endParaRPr lang="it-IT" noProof="0" dirty="0"/>
          </a:p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Identifica rapidamente le connessioni tra elementi diversi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4"/>
          <p:cNvSpPr/>
          <p:nvPr/>
        </p:nvSpPr>
        <p:spPr>
          <a:xfrm>
            <a:off x="650981" y="3261959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Focus strategico</a:t>
            </a:r>
            <a:endParaRPr lang="it-IT" sz="18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4"/>
          <p:cNvSpPr/>
          <p:nvPr/>
        </p:nvSpPr>
        <p:spPr>
          <a:xfrm>
            <a:off x="648187" y="3655702"/>
            <a:ext cx="5366361" cy="73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Concentrarsi sulle priorità strategiche</a:t>
            </a:r>
            <a:endParaRPr lang="it-IT" noProof="0" dirty="0"/>
          </a:p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Affrontare tutti gli aspetti critici dell’attività aziendale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667841" y="1375669"/>
            <a:ext cx="5869593" cy="3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Approccio visivo per transizioni strategiche e sviluppo.</a:t>
            </a:r>
            <a:endParaRPr lang="it-IT" noProof="0" dirty="0"/>
          </a:p>
        </p:txBody>
      </p:sp>
      <p:pic>
        <p:nvPicPr>
          <p:cNvPr id="481" name="Google Shape;481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8584" y="-137160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"/>
          <p:cNvSpPr/>
          <p:nvPr/>
        </p:nvSpPr>
        <p:spPr>
          <a:xfrm>
            <a:off x="648188" y="28697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 err="1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PerchÉ</a:t>
            </a: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 USARE I MODELLI DI BUSINESS SOSTENIBILI?</a:t>
            </a:r>
            <a:endParaRPr lang="it-IT" noProof="0" dirty="0"/>
          </a:p>
        </p:txBody>
      </p:sp>
      <p:sp>
        <p:nvSpPr>
          <p:cNvPr id="483" name="Google Shape;483;p4"/>
          <p:cNvSpPr/>
          <p:nvPr/>
        </p:nvSpPr>
        <p:spPr>
          <a:xfrm>
            <a:off x="650980" y="4661109"/>
            <a:ext cx="536636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Sostenere la transizione verso la sostenibilità</a:t>
            </a:r>
            <a:endParaRPr lang="it-IT" sz="18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4"/>
          <p:cNvSpPr/>
          <p:nvPr/>
        </p:nvSpPr>
        <p:spPr>
          <a:xfrm>
            <a:off x="648188" y="5070592"/>
            <a:ext cx="5203924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it-IT" sz="1600" noProof="0" dirty="0">
                <a:solidFill>
                  <a:srgbClr val="3C39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Aiuta ad identificare pratiche sostenibili</a:t>
            </a:r>
            <a:endParaRPr lang="it-IT" sz="1600" noProof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85" name="Google Shape;485;p4"/>
          <p:cNvSpPr/>
          <p:nvPr/>
        </p:nvSpPr>
        <p:spPr>
          <a:xfrm>
            <a:off x="667841" y="5712707"/>
            <a:ext cx="3166740" cy="33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Sviluppo iterativo</a:t>
            </a:r>
            <a:endParaRPr lang="it-IT" noProof="0" dirty="0"/>
          </a:p>
        </p:txBody>
      </p:sp>
      <p:sp>
        <p:nvSpPr>
          <p:cNvPr id="486" name="Google Shape;486;p4"/>
          <p:cNvSpPr/>
          <p:nvPr/>
        </p:nvSpPr>
        <p:spPr>
          <a:xfrm>
            <a:off x="512265" y="6199847"/>
            <a:ext cx="6180744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it-IT" sz="1600" noProof="0" dirty="0">
                <a:solidFill>
                  <a:srgbClr val="3C39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miglioramento continuo attraverso cicli di feedback e prototipazione</a:t>
            </a: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5E89B5B-9073-7CC6-E57E-34AD92CA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0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"/>
          <p:cNvSpPr/>
          <p:nvPr/>
        </p:nvSpPr>
        <p:spPr>
          <a:xfrm>
            <a:off x="1739801" y="395445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MODELLO DI BUSINESS SOSTENIBILE</a:t>
            </a:r>
            <a:endParaRPr lang="it-IT" noProof="0" dirty="0"/>
          </a:p>
        </p:txBody>
      </p:sp>
      <p:pic>
        <p:nvPicPr>
          <p:cNvPr id="493" name="Google Shape;493;p5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113" y="1179299"/>
            <a:ext cx="9374803" cy="517295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"/>
          <p:cNvSpPr/>
          <p:nvPr/>
        </p:nvSpPr>
        <p:spPr>
          <a:xfrm>
            <a:off x="1140618" y="2173761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5"/>
          <p:cNvSpPr txBox="1"/>
          <p:nvPr/>
        </p:nvSpPr>
        <p:spPr>
          <a:xfrm rot="-5400000">
            <a:off x="-1177553" y="372520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INFRASTRUTTURA</a:t>
            </a:r>
            <a:endParaRPr lang="it-IT" noProof="0" dirty="0"/>
          </a:p>
        </p:txBody>
      </p:sp>
      <p:sp>
        <p:nvSpPr>
          <p:cNvPr id="496" name="Google Shape;496;p5"/>
          <p:cNvSpPr/>
          <p:nvPr/>
        </p:nvSpPr>
        <p:spPr>
          <a:xfrm>
            <a:off x="4693224" y="2140999"/>
            <a:ext cx="2112579" cy="3216166"/>
          </a:xfrm>
          <a:prstGeom prst="rect">
            <a:avLst/>
          </a:prstGeom>
          <a:solidFill>
            <a:srgbClr val="60C0CA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5"/>
          <p:cNvSpPr txBox="1"/>
          <p:nvPr/>
        </p:nvSpPr>
        <p:spPr>
          <a:xfrm>
            <a:off x="3667235" y="1913769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60C0CA"/>
                </a:solidFill>
                <a:latin typeface="Open Sans"/>
                <a:ea typeface="Open Sans"/>
                <a:cs typeface="Open Sans"/>
                <a:sym typeface="Open Sans"/>
              </a:rPr>
              <a:t>OFFERTA</a:t>
            </a:r>
            <a:endParaRPr lang="it-IT" noProof="0" dirty="0"/>
          </a:p>
        </p:txBody>
      </p:sp>
      <p:sp>
        <p:nvSpPr>
          <p:cNvPr id="498" name="Google Shape;498;p5"/>
          <p:cNvSpPr/>
          <p:nvPr/>
        </p:nvSpPr>
        <p:spPr>
          <a:xfrm>
            <a:off x="6710198" y="2156813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p5"/>
          <p:cNvSpPr txBox="1"/>
          <p:nvPr/>
        </p:nvSpPr>
        <p:spPr>
          <a:xfrm rot="5400000">
            <a:off x="9115210" y="3741019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CLIENTE</a:t>
            </a:r>
            <a:endParaRPr lang="it-IT" noProof="0" dirty="0"/>
          </a:p>
        </p:txBody>
      </p:sp>
      <p:sp>
        <p:nvSpPr>
          <p:cNvPr id="500" name="Google Shape;500;p5"/>
          <p:cNvSpPr/>
          <p:nvPr/>
        </p:nvSpPr>
        <p:spPr>
          <a:xfrm>
            <a:off x="1023972" y="5296521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5"/>
          <p:cNvSpPr txBox="1"/>
          <p:nvPr/>
        </p:nvSpPr>
        <p:spPr>
          <a:xfrm>
            <a:off x="4585612" y="6367441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MODELLO DI PROFITTO</a:t>
            </a:r>
            <a:endParaRPr lang="it-IT" noProof="0" dirty="0"/>
          </a:p>
        </p:txBody>
      </p:sp>
      <p:sp>
        <p:nvSpPr>
          <p:cNvPr id="502" name="Google Shape;502;p5"/>
          <p:cNvSpPr txBox="1"/>
          <p:nvPr/>
        </p:nvSpPr>
        <p:spPr>
          <a:xfrm>
            <a:off x="-1" y="6579478"/>
            <a:ext cx="51816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https://www.projektmagazin.de/methoden/sustainable-business-model-canvas</a:t>
            </a:r>
            <a:endParaRPr lang="it-IT" noProof="0" dirty="0"/>
          </a:p>
        </p:txBody>
      </p:sp>
      <p:pic>
        <p:nvPicPr>
          <p:cNvPr id="1026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3ECCFD22-CDA7-67E5-5C23-8AE5B72B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/>
          <p:nvPr/>
        </p:nvSpPr>
        <p:spPr>
          <a:xfrm>
            <a:off x="1636182" y="442052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Raccomandazioni per l’uso</a:t>
            </a:r>
            <a:endParaRPr lang="it-IT" noProof="0" dirty="0"/>
          </a:p>
        </p:txBody>
      </p:sp>
      <p:sp>
        <p:nvSpPr>
          <p:cNvPr id="509" name="Google Shape;509;p6"/>
          <p:cNvSpPr txBox="1"/>
          <p:nvPr/>
        </p:nvSpPr>
        <p:spPr>
          <a:xfrm>
            <a:off x="711734" y="1830421"/>
            <a:ext cx="1138648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it-IT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Inizia con una proposta di valore / OFFERTA</a:t>
            </a:r>
            <a:endParaRPr lang="it-IT" sz="2000" noProof="0" dirty="0"/>
          </a:p>
          <a:p>
            <a:pPr marL="742950" marR="0" lvl="1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 chiara comprensione delle offerte come punto di partenza</a:t>
            </a:r>
            <a:endParaRPr lang="it-IT" sz="2000" noProof="0" dirty="0"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it-IT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Approccio PUSH vs PULL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20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Definisci se la tua attività è orientate al mercato</a:t>
            </a:r>
            <a:r>
              <a:rPr lang="it-IT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(PULL) o meno (PUSH)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PULL: inizia con il segmento di clientela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PUSH: </a:t>
            </a:r>
            <a:r>
              <a:rPr lang="it-IT" sz="20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inizia con il segmento delle infrastrutture</a:t>
            </a:r>
            <a:endParaRPr lang="it-IT" sz="2000" noProof="0" dirty="0"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it-IT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Lavora su tutti gli elementi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Definisci gli altri elementi del modello</a:t>
            </a:r>
            <a:endParaRPr lang="it-IT" sz="2000" noProof="0" dirty="0"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it-IT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Concludi con + e – come sintesi dei risultati principali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Utilizzalo come strumento </a:t>
            </a:r>
            <a:r>
              <a:rPr lang="it-IT" sz="20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 riflessione e cerca di concentrarti su 2-3- risultati chiave del tuo modello di business</a:t>
            </a:r>
            <a:endParaRPr lang="it-IT" sz="2000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4739626-4AC0-3669-AA64-D2563A6A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516" name="Google Shape;516;p7"/>
          <p:cNvSpPr txBox="1"/>
          <p:nvPr/>
        </p:nvSpPr>
        <p:spPr>
          <a:xfrm>
            <a:off x="3142593" y="1408390"/>
            <a:ext cx="8785971" cy="458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1. Proposta di valore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Quale valore forniamo al cliente?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Quale problema del nostro cliente stiamo aiutando a risolvere</a:t>
            </a: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pacchetti di prodotti e servizi offriamo a ciascun segmento di clienti?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bisogni del cliente stiamo soddisfacendo?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Comprendere come la sostenibilità sia integrata nelle offerte.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che modo la vostra proposta di valore affronta i problemi della sostenibilità (es.: prodotti ecologici, impatto sociale)?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Quale percentuale della vostra proposta di valore è incentrata sui benefici ambientali o sociali?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Quanto è importante la sostenibilità per i vostri clienti e questo come influenza le vostre offerte?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Avete identificato aree in cui la vostra proposta di valore potrebbe allinearsi meglio alle tendenze della sostenibilità o alle aspettative dei clienti?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misurate il successo delle vostre proposte orientate alla sostenibilità?</a:t>
            </a:r>
            <a:endParaRPr lang="it-IT" noProof="0" dirty="0"/>
          </a:p>
        </p:txBody>
      </p:sp>
      <p:cxnSp>
        <p:nvCxnSpPr>
          <p:cNvPr id="517" name="Google Shape;517;p7"/>
          <p:cNvCxnSpPr/>
          <p:nvPr/>
        </p:nvCxnSpPr>
        <p:spPr>
          <a:xfrm rot="10800000" flipH="1">
            <a:off x="2280745" y="1776248"/>
            <a:ext cx="861847" cy="651736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18" name="Google Shape;518;p7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38797" t="18919" r="38669" b="17486"/>
          <a:stretch/>
        </p:blipFill>
        <p:spPr>
          <a:xfrm>
            <a:off x="677918" y="2354317"/>
            <a:ext cx="2112580" cy="3289738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"/>
          <p:cNvSpPr/>
          <p:nvPr/>
        </p:nvSpPr>
        <p:spPr>
          <a:xfrm>
            <a:off x="677918" y="2354317"/>
            <a:ext cx="2112579" cy="3216166"/>
          </a:xfrm>
          <a:prstGeom prst="rect">
            <a:avLst/>
          </a:prstGeom>
          <a:solidFill>
            <a:srgbClr val="60C0CA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7"/>
          <p:cNvSpPr txBox="1"/>
          <p:nvPr/>
        </p:nvSpPr>
        <p:spPr>
          <a:xfrm>
            <a:off x="46423" y="1966319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rgbClr val="60C0CA"/>
                </a:solidFill>
                <a:latin typeface="Open Sans"/>
                <a:ea typeface="Open Sans"/>
                <a:cs typeface="Open Sans"/>
                <a:sym typeface="Open Sans"/>
              </a:rPr>
              <a:t>OFFERTA</a:t>
            </a:r>
            <a:endParaRPr lang="it-IT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FB9E0D28-4C99-F646-EBEE-36285799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pic>
        <p:nvPicPr>
          <p:cNvPr id="527" name="Google Shape;527;p8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-785" t="18917" r="60417" b="18909"/>
          <a:stretch/>
        </p:blipFill>
        <p:spPr>
          <a:xfrm>
            <a:off x="587921" y="2354317"/>
            <a:ext cx="3784382" cy="32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"/>
          <p:cNvSpPr/>
          <p:nvPr/>
        </p:nvSpPr>
        <p:spPr>
          <a:xfrm>
            <a:off x="725214" y="2354317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p8"/>
          <p:cNvSpPr txBox="1"/>
          <p:nvPr/>
        </p:nvSpPr>
        <p:spPr>
          <a:xfrm rot="-5400000">
            <a:off x="-1177553" y="377775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INFRASTRUTTURA</a:t>
            </a:r>
            <a:endParaRPr lang="it-IT" noProof="0" dirty="0"/>
          </a:p>
        </p:txBody>
      </p:sp>
      <p:sp>
        <p:nvSpPr>
          <p:cNvPr id="530" name="Google Shape;530;p8"/>
          <p:cNvSpPr txBox="1"/>
          <p:nvPr/>
        </p:nvSpPr>
        <p:spPr>
          <a:xfrm>
            <a:off x="4572000" y="1408390"/>
            <a:ext cx="7356564" cy="554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2. Partner sostenibili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 sono i vostri principali partner e fornitori?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risorse forniscono?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attività svolgono per voi</a:t>
            </a: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Quale è la loro motivazione per la partnership?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mirate sulla sostenibilità:</a:t>
            </a:r>
            <a:endParaRPr lang="it-IT" noProof="0" dirty="0"/>
          </a:p>
          <a:p>
            <a:pPr lvl="0" algn="just">
              <a:lnSpc>
                <a:spcPct val="120000"/>
              </a:lnSpc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comprendere come la sostenibilità influenzi le partnership e le catene </a:t>
            </a:r>
            <a:r>
              <a:rPr lang="it-IT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di approvvigionamento</a:t>
            </a: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che modo le vostre attuali partnership contribuiscono ai vostri obiettivi di </a:t>
            </a:r>
            <a:r>
              <a:rPr lang="it-IT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sostenibilità (approvvigionamento </a:t>
            </a: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 materiali ecologici, riduzione delle emissioni)?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vostri principali fornitori e partner sono allineati con i vostri obiettivi di impatto ecologico e sociale? In caso contrario, quali misure potrebbero essere adottate?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valutate l’impatto ambientale e sociale dei vostri partner?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Potreste trarre vantaggio dal coinvolgimento di nuovi partner che si concentrano su pratiche sostenibili?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risorse esterne (ad esempio certificazioni, audit) potrebbero aiutare i vostri partner a diventare più sostenibili?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2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1" name="Google Shape;531;p8"/>
          <p:cNvCxnSpPr/>
          <p:nvPr/>
        </p:nvCxnSpPr>
        <p:spPr>
          <a:xfrm rot="10800000" flipH="1">
            <a:off x="1713186" y="1660634"/>
            <a:ext cx="2858814" cy="830318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01DAE941-6DCD-2311-92CA-C502DF2F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Domande di approfondimento</a:t>
            </a:r>
            <a:endParaRPr lang="it-IT" noProof="0" dirty="0"/>
          </a:p>
        </p:txBody>
      </p:sp>
      <p:sp>
        <p:nvSpPr>
          <p:cNvPr id="538" name="Google Shape;538;p9"/>
          <p:cNvSpPr txBox="1"/>
          <p:nvPr/>
        </p:nvSpPr>
        <p:spPr>
          <a:xfrm rot="-5400000">
            <a:off x="-1177553" y="377775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INFRASTRUTTURA</a:t>
            </a:r>
            <a:endParaRPr lang="it-IT" noProof="0" dirty="0"/>
          </a:p>
        </p:txBody>
      </p:sp>
      <p:sp>
        <p:nvSpPr>
          <p:cNvPr id="539" name="Google Shape;539;p9"/>
          <p:cNvSpPr txBox="1"/>
          <p:nvPr/>
        </p:nvSpPr>
        <p:spPr>
          <a:xfrm>
            <a:off x="4572000" y="1408390"/>
            <a:ext cx="7356564" cy="483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3. Creazione di valore sostenibile / </a:t>
            </a:r>
            <a:r>
              <a:rPr lang="it-IT" sz="2400" b="1" noProof="0" dirty="0" err="1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attivitÀ</a:t>
            </a:r>
            <a:r>
              <a:rPr lang="it-IT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 chiave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base: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attività sono necessarie per fornire la proposta di valore?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Cosa è necessario fare per garantire il funzionamento del modello di business?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attività sono essenziali per la distribuzione, i canali, le relazioni con i clienti, i flussi di reddito, etc.?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Domande di approfondimento sulla sostenibilità: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Obiettivo: concentrarsi sui processi e sulle operazioni sostenibili.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delle vostre principali attività sono attualmente in linea con i vostri obiettivi di sostenibilità?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avete integrato la riduzione dei rifiuti, l’efficienza energetica o altre pratiche eco-friendly nelle vostre attività?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sfide dovete affrontare per rendere più sostenibili le vostre attività principali?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 sono attività che potrebbero essere delocalizzate o automatizzate per migliorare la sostenibilità?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misurate l’impatto ambientale e sociale delle vostre attività principali?</a:t>
            </a:r>
            <a:endParaRPr lang="it-IT" sz="12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0" name="Google Shape;540;p9"/>
          <p:cNvCxnSpPr/>
          <p:nvPr/>
        </p:nvCxnSpPr>
        <p:spPr>
          <a:xfrm rot="10800000" flipH="1">
            <a:off x="4088524" y="1776248"/>
            <a:ext cx="483476" cy="578069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41" name="Google Shape;541;p9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-785" t="18917" r="60417" b="18909"/>
          <a:stretch/>
        </p:blipFill>
        <p:spPr>
          <a:xfrm>
            <a:off x="587921" y="2354317"/>
            <a:ext cx="3784382" cy="32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9"/>
          <p:cNvSpPr/>
          <p:nvPr/>
        </p:nvSpPr>
        <p:spPr>
          <a:xfrm>
            <a:off x="725214" y="2354317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36EE9CC-CD12-8257-CE86-FAE114BC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novation Salzburg">
  <a:themeElements>
    <a:clrScheme name="Benutzerdefiniert 1">
      <a:dk1>
        <a:srgbClr val="000000"/>
      </a:dk1>
      <a:lt1>
        <a:srgbClr val="FFFFFF"/>
      </a:lt1>
      <a:dk2>
        <a:srgbClr val="173E43"/>
      </a:dk2>
      <a:lt2>
        <a:srgbClr val="D06922"/>
      </a:lt2>
      <a:accent1>
        <a:srgbClr val="969A9E"/>
      </a:accent1>
      <a:accent2>
        <a:srgbClr val="D06922"/>
      </a:accent2>
      <a:accent3>
        <a:srgbClr val="173E43"/>
      </a:accent3>
      <a:accent4>
        <a:srgbClr val="969A9E"/>
      </a:accent4>
      <a:accent5>
        <a:srgbClr val="D06922"/>
      </a:accent5>
      <a:accent6>
        <a:srgbClr val="173E43"/>
      </a:accent6>
      <a:hlink>
        <a:srgbClr val="D06922"/>
      </a:hlink>
      <a:folHlink>
        <a:srgbClr val="969A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ovation Salzburg">
  <a:themeElements>
    <a:clrScheme name="Benutzerdefiniert 1">
      <a:dk1>
        <a:srgbClr val="000000"/>
      </a:dk1>
      <a:lt1>
        <a:srgbClr val="FFFFFF"/>
      </a:lt1>
      <a:dk2>
        <a:srgbClr val="173E43"/>
      </a:dk2>
      <a:lt2>
        <a:srgbClr val="D06922"/>
      </a:lt2>
      <a:accent1>
        <a:srgbClr val="969A9E"/>
      </a:accent1>
      <a:accent2>
        <a:srgbClr val="D06922"/>
      </a:accent2>
      <a:accent3>
        <a:srgbClr val="173E43"/>
      </a:accent3>
      <a:accent4>
        <a:srgbClr val="969A9E"/>
      </a:accent4>
      <a:accent5>
        <a:srgbClr val="D06922"/>
      </a:accent5>
      <a:accent6>
        <a:srgbClr val="173E43"/>
      </a:accent6>
      <a:hlink>
        <a:srgbClr val="D06922"/>
      </a:hlink>
      <a:folHlink>
        <a:srgbClr val="969A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2057</Words>
  <Application>Microsoft Office PowerPoint</Application>
  <PresentationFormat>Widescreen</PresentationFormat>
  <Paragraphs>236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Open Sans</vt:lpstr>
      <vt:lpstr>Calibri</vt:lpstr>
      <vt:lpstr>Arial</vt:lpstr>
      <vt:lpstr>Staatliches</vt:lpstr>
      <vt:lpstr>Open Sans ExtraBold</vt:lpstr>
      <vt:lpstr>Open Sans SemiBold</vt:lpstr>
      <vt:lpstr>Innovation Salzburg</vt:lpstr>
      <vt:lpstr>Innovation Salzburg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Eder Eva</dc:creator>
  <cp:lastModifiedBy>Chiara Remundos</cp:lastModifiedBy>
  <cp:revision>8</cp:revision>
  <cp:lastPrinted>2025-11-14T14:57:22Z</cp:lastPrinted>
  <dcterms:created xsi:type="dcterms:W3CDTF">2025-01-15T10:13:40Z</dcterms:created>
  <dcterms:modified xsi:type="dcterms:W3CDTF">2026-01-23T10:48:21Z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0x010100F4B3EECAFAE40142A183D0258624722C</vt:lpwstr>
  </property>
</Properties>
</file>