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797675" cy="9926638"/>
  <p:embeddedFontLs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ExtraBold" panose="020B0906030804020204" pitchFamily="34" charset="0"/>
      <p:bold r:id="rId26"/>
      <p:boldItalic r:id="rId27"/>
    </p:embeddedFont>
    <p:embeddedFont>
      <p:font typeface="Open Sans SemiBold" panose="020B0706030804020204" pitchFamily="34" charset="0"/>
      <p:regular r:id="rId28"/>
      <p:bold r:id="rId29"/>
      <p:italic r:id="rId30"/>
      <p:boldItalic r:id="rId31"/>
    </p:embeddedFont>
    <p:embeddedFont>
      <p:font typeface="Staatliches" pitchFamily="2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MKJaVMdKN5UOzC7cAg6TUV8CH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6" name="Google Shape;546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" name="Google Shape;557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8" name="Google Shape;568;p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9" name="Google Shape;579;p1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0" name="Google Shape;590;p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1" name="Google Shape;601;p1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2" name="Google Shape;612;p1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3" name="Google Shape;623;p1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1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6" name="Google Shape;506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3" name="Google Shape;513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Google Shape;523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4" name="Google Shape;524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5" name="Google Shape;535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mit Bild">
  <p:cSld name="Titelfolie mit Bild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1532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1"/>
          </p:nvPr>
        </p:nvSpPr>
        <p:spPr>
          <a:xfrm>
            <a:off x="10131181" y="335279"/>
            <a:ext cx="2196104" cy="147261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19;p22"/>
          <p:cNvSpPr txBox="1"/>
          <p:nvPr/>
        </p:nvSpPr>
        <p:spPr>
          <a:xfrm>
            <a:off x="702491" y="18863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3"/>
          </p:nvPr>
        </p:nvSpPr>
        <p:spPr>
          <a:xfrm>
            <a:off x="702491" y="3697879"/>
            <a:ext cx="631595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4"/>
          </p:nvPr>
        </p:nvSpPr>
        <p:spPr>
          <a:xfrm>
            <a:off x="702491" y="4944676"/>
            <a:ext cx="631595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folie 2">
  <p:cSld name="2_Titelfolie 2"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31"/>
          <p:cNvGrpSpPr/>
          <p:nvPr/>
        </p:nvGrpSpPr>
        <p:grpSpPr>
          <a:xfrm>
            <a:off x="5589798" y="-1"/>
            <a:ext cx="7029102" cy="6857999"/>
            <a:chOff x="3461377" y="0"/>
            <a:chExt cx="6093970" cy="6858000"/>
          </a:xfrm>
        </p:grpSpPr>
        <p:pic>
          <p:nvPicPr>
            <p:cNvPr id="88" name="Google Shape;88;p31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461377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31"/>
            <p:cNvSpPr/>
            <p:nvPr/>
          </p:nvSpPr>
          <p:spPr>
            <a:xfrm>
              <a:off x="6530365" y="0"/>
              <a:ext cx="3024982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90" name="Google Shape;90;p31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3350" y="352918"/>
            <a:ext cx="1711887" cy="144894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1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Welcome!</a:t>
            </a:r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>
            <a:off x="702491" y="2984500"/>
            <a:ext cx="6587309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2"/>
          </p:nvPr>
        </p:nvSpPr>
        <p:spPr>
          <a:xfrm>
            <a:off x="702491" y="4899585"/>
            <a:ext cx="6315959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2">
  <p:cSld name="Titelfolie 2">
    <p:bg>
      <p:bgPr>
        <a:solidFill>
          <a:schemeClr val="dk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2"/>
          <p:cNvGrpSpPr/>
          <p:nvPr/>
        </p:nvGrpSpPr>
        <p:grpSpPr>
          <a:xfrm>
            <a:off x="5880328" y="0"/>
            <a:ext cx="6311673" cy="6158038"/>
            <a:chOff x="3278441" y="0"/>
            <a:chExt cx="6093961" cy="6858000"/>
          </a:xfrm>
        </p:grpSpPr>
        <p:pic>
          <p:nvPicPr>
            <p:cNvPr id="96" name="Google Shape;96;p32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32"/>
            <p:cNvSpPr/>
            <p:nvPr/>
          </p:nvSpPr>
          <p:spPr>
            <a:xfrm>
              <a:off x="6347420" y="0"/>
              <a:ext cx="3024982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8" name="Google Shape;98;p32"/>
          <p:cNvGrpSpPr/>
          <p:nvPr/>
        </p:nvGrpSpPr>
        <p:grpSpPr>
          <a:xfrm>
            <a:off x="10131180" y="340040"/>
            <a:ext cx="2196104" cy="1463092"/>
            <a:chOff x="5801990" y="-3127494"/>
            <a:chExt cx="3822443" cy="2546594"/>
          </a:xfrm>
        </p:grpSpPr>
        <p:pic>
          <p:nvPicPr>
            <p:cNvPr id="99" name="Google Shape;99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32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1" name="Google Shape;101;p32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1"/>
          </p:nvPr>
        </p:nvSpPr>
        <p:spPr>
          <a:xfrm>
            <a:off x="702491" y="2984500"/>
            <a:ext cx="6587309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2"/>
          </p:nvPr>
        </p:nvSpPr>
        <p:spPr>
          <a:xfrm>
            <a:off x="702491" y="4899585"/>
            <a:ext cx="6219009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folie 2">
  <p:cSld name="3_Titelfolie 2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3"/>
          <p:cNvGrpSpPr/>
          <p:nvPr/>
        </p:nvGrpSpPr>
        <p:grpSpPr>
          <a:xfrm>
            <a:off x="5880328" y="0"/>
            <a:ext cx="6311673" cy="6158038"/>
            <a:chOff x="3278441" y="0"/>
            <a:chExt cx="6093961" cy="6858000"/>
          </a:xfrm>
        </p:grpSpPr>
        <p:pic>
          <p:nvPicPr>
            <p:cNvPr id="107" name="Google Shape;107;p33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33"/>
            <p:cNvSpPr/>
            <p:nvPr/>
          </p:nvSpPr>
          <p:spPr>
            <a:xfrm>
              <a:off x="6347420" y="0"/>
              <a:ext cx="3024982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9" name="Google Shape;109;p33"/>
          <p:cNvGrpSpPr/>
          <p:nvPr/>
        </p:nvGrpSpPr>
        <p:grpSpPr>
          <a:xfrm>
            <a:off x="10131180" y="340040"/>
            <a:ext cx="2196104" cy="1463092"/>
            <a:chOff x="5801990" y="-3127494"/>
            <a:chExt cx="3822443" cy="2546594"/>
          </a:xfrm>
        </p:grpSpPr>
        <p:pic>
          <p:nvPicPr>
            <p:cNvPr id="110" name="Google Shape;110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33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2" name="Google Shape;112;p33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Welcome!</a:t>
            </a:r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body" idx="1"/>
          </p:nvPr>
        </p:nvSpPr>
        <p:spPr>
          <a:xfrm>
            <a:off x="702491" y="2984500"/>
            <a:ext cx="6587309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body" idx="2"/>
          </p:nvPr>
        </p:nvSpPr>
        <p:spPr>
          <a:xfrm>
            <a:off x="702491" y="4899585"/>
            <a:ext cx="6219009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3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+Land Sbg 1">
  <p:cSld name="+Land Sbg 1">
    <p:bg>
      <p:bgPr>
        <a:solidFill>
          <a:schemeClr val="dk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34"/>
          <p:cNvGrpSpPr/>
          <p:nvPr/>
        </p:nvGrpSpPr>
        <p:grpSpPr>
          <a:xfrm>
            <a:off x="5956207" y="0"/>
            <a:ext cx="8477248" cy="6858000"/>
            <a:chOff x="3984765" y="0"/>
            <a:chExt cx="7349448" cy="6858000"/>
          </a:xfrm>
        </p:grpSpPr>
        <p:pic>
          <p:nvPicPr>
            <p:cNvPr id="118" name="Google Shape;118;p34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984765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34"/>
            <p:cNvSpPr/>
            <p:nvPr/>
          </p:nvSpPr>
          <p:spPr>
            <a:xfrm>
              <a:off x="7053738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0" name="Google Shape;120;p34"/>
          <p:cNvSpPr txBox="1"/>
          <p:nvPr/>
        </p:nvSpPr>
        <p:spPr>
          <a:xfrm>
            <a:off x="702491" y="25467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1"/>
          </p:nvPr>
        </p:nvSpPr>
        <p:spPr>
          <a:xfrm>
            <a:off x="702491" y="4358279"/>
            <a:ext cx="66762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body" idx="2"/>
          </p:nvPr>
        </p:nvSpPr>
        <p:spPr>
          <a:xfrm>
            <a:off x="702491" y="5605076"/>
            <a:ext cx="64603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p34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2670" y="5780511"/>
            <a:ext cx="1940632" cy="7118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34"/>
          <p:cNvGrpSpPr/>
          <p:nvPr/>
        </p:nvGrpSpPr>
        <p:grpSpPr>
          <a:xfrm>
            <a:off x="10131180" y="352740"/>
            <a:ext cx="2196104" cy="1463092"/>
            <a:chOff x="5801990" y="-3127494"/>
            <a:chExt cx="3822443" cy="2546594"/>
          </a:xfrm>
        </p:grpSpPr>
        <p:pic>
          <p:nvPicPr>
            <p:cNvPr id="125" name="Google Shape;125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34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+Land Sbg 1 EN">
  <p:cSld name="1_+Land Sbg 1 EN">
    <p:bg>
      <p:bgPr>
        <a:solidFill>
          <a:schemeClr val="dk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35"/>
          <p:cNvGrpSpPr/>
          <p:nvPr/>
        </p:nvGrpSpPr>
        <p:grpSpPr>
          <a:xfrm>
            <a:off x="5956207" y="0"/>
            <a:ext cx="8477248" cy="6858000"/>
            <a:chOff x="3984765" y="0"/>
            <a:chExt cx="7349448" cy="6858000"/>
          </a:xfrm>
        </p:grpSpPr>
        <p:pic>
          <p:nvPicPr>
            <p:cNvPr id="129" name="Google Shape;129;p35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984765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35"/>
            <p:cNvSpPr/>
            <p:nvPr/>
          </p:nvSpPr>
          <p:spPr>
            <a:xfrm>
              <a:off x="7053738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1" name="Google Shape;131;p35"/>
          <p:cNvSpPr txBox="1">
            <a:spLocks noGrp="1"/>
          </p:cNvSpPr>
          <p:nvPr>
            <p:ph type="body" idx="1"/>
          </p:nvPr>
        </p:nvSpPr>
        <p:spPr>
          <a:xfrm>
            <a:off x="702491" y="4358279"/>
            <a:ext cx="66762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body" idx="2"/>
          </p:nvPr>
        </p:nvSpPr>
        <p:spPr>
          <a:xfrm>
            <a:off x="702491" y="5605076"/>
            <a:ext cx="64603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3" name="Google Shape;133;p35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2670" y="5780511"/>
            <a:ext cx="1940632" cy="7118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35"/>
          <p:cNvGrpSpPr/>
          <p:nvPr/>
        </p:nvGrpSpPr>
        <p:grpSpPr>
          <a:xfrm>
            <a:off x="10131180" y="352740"/>
            <a:ext cx="2196104" cy="1463092"/>
            <a:chOff x="5801990" y="-3127494"/>
            <a:chExt cx="3822443" cy="2546594"/>
          </a:xfrm>
        </p:grpSpPr>
        <p:pic>
          <p:nvPicPr>
            <p:cNvPr id="135" name="Google Shape;135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35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7" name="Google Shape;137;p35"/>
          <p:cNvSpPr txBox="1"/>
          <p:nvPr/>
        </p:nvSpPr>
        <p:spPr>
          <a:xfrm>
            <a:off x="702491" y="25467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Welcome!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+Land Sbg 1 + Partner">
  <p:cSld name="+Land Sbg 1 + Partner">
    <p:bg>
      <p:bgPr>
        <a:solidFill>
          <a:schemeClr val="dk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36"/>
          <p:cNvGrpSpPr/>
          <p:nvPr/>
        </p:nvGrpSpPr>
        <p:grpSpPr>
          <a:xfrm>
            <a:off x="4579981" y="-2"/>
            <a:ext cx="7612019" cy="6158038"/>
            <a:chOff x="3278441" y="0"/>
            <a:chExt cx="7349453" cy="6858000"/>
          </a:xfrm>
        </p:grpSpPr>
        <p:pic>
          <p:nvPicPr>
            <p:cNvPr id="140" name="Google Shape;140;p36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36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2" name="Google Shape;142;p36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3" name="Google Shape;143;p36"/>
          <p:cNvGrpSpPr/>
          <p:nvPr/>
        </p:nvGrpSpPr>
        <p:grpSpPr>
          <a:xfrm>
            <a:off x="10131180" y="352740"/>
            <a:ext cx="2196104" cy="1463092"/>
            <a:chOff x="5801990" y="-3127494"/>
            <a:chExt cx="3822443" cy="2546594"/>
          </a:xfrm>
        </p:grpSpPr>
        <p:pic>
          <p:nvPicPr>
            <p:cNvPr id="144" name="Google Shape;144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36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6" name="Google Shape;146;p36"/>
          <p:cNvSpPr txBox="1"/>
          <p:nvPr/>
        </p:nvSpPr>
        <p:spPr>
          <a:xfrm>
            <a:off x="702491" y="18863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>
            <a:off x="702491" y="3697879"/>
            <a:ext cx="53935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2"/>
          </p:nvPr>
        </p:nvSpPr>
        <p:spPr>
          <a:xfrm>
            <a:off x="702491" y="4944676"/>
            <a:ext cx="50506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9" name="Google Shape;149;p36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70" y="4947132"/>
            <a:ext cx="1940632" cy="71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+Land Sbg 1 + Partner EN">
  <p:cSld name="1_+Land Sbg 1 + Partner EN">
    <p:bg>
      <p:bgPr>
        <a:solidFill>
          <a:schemeClr val="dk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37"/>
          <p:cNvGrpSpPr/>
          <p:nvPr/>
        </p:nvGrpSpPr>
        <p:grpSpPr>
          <a:xfrm>
            <a:off x="4579981" y="-2"/>
            <a:ext cx="7612019" cy="6158038"/>
            <a:chOff x="3278441" y="0"/>
            <a:chExt cx="7349453" cy="6858000"/>
          </a:xfrm>
        </p:grpSpPr>
        <p:pic>
          <p:nvPicPr>
            <p:cNvPr id="152" name="Google Shape;152;p37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37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4" name="Google Shape;154;p37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5" name="Google Shape;155;p37"/>
          <p:cNvGrpSpPr/>
          <p:nvPr/>
        </p:nvGrpSpPr>
        <p:grpSpPr>
          <a:xfrm>
            <a:off x="10131180" y="352740"/>
            <a:ext cx="2196104" cy="1463092"/>
            <a:chOff x="5801990" y="-3127494"/>
            <a:chExt cx="3822443" cy="2546594"/>
          </a:xfrm>
        </p:grpSpPr>
        <p:pic>
          <p:nvPicPr>
            <p:cNvPr id="156" name="Google Shape;156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37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8" name="Google Shape;158;p37"/>
          <p:cNvSpPr txBox="1">
            <a:spLocks noGrp="1"/>
          </p:cNvSpPr>
          <p:nvPr>
            <p:ph type="body" idx="1"/>
          </p:nvPr>
        </p:nvSpPr>
        <p:spPr>
          <a:xfrm>
            <a:off x="702491" y="3697879"/>
            <a:ext cx="53935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body" idx="2"/>
          </p:nvPr>
        </p:nvSpPr>
        <p:spPr>
          <a:xfrm>
            <a:off x="702491" y="4944676"/>
            <a:ext cx="50506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0" name="Google Shape;160;p37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70" y="4947132"/>
            <a:ext cx="1940632" cy="71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7"/>
          <p:cNvSpPr txBox="1"/>
          <p:nvPr/>
        </p:nvSpPr>
        <p:spPr>
          <a:xfrm>
            <a:off x="702491" y="18863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Welcome!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+Land Sbg 2">
  <p:cSld name="1_+Land Sbg 2">
    <p:bg>
      <p:bgPr>
        <a:solidFill>
          <a:schemeClr val="dk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8"/>
          <p:cNvGrpSpPr/>
          <p:nvPr/>
        </p:nvGrpSpPr>
        <p:grpSpPr>
          <a:xfrm>
            <a:off x="5589798" y="-1"/>
            <a:ext cx="7029102" cy="6857999"/>
            <a:chOff x="3461377" y="0"/>
            <a:chExt cx="6093970" cy="6858000"/>
          </a:xfrm>
        </p:grpSpPr>
        <p:pic>
          <p:nvPicPr>
            <p:cNvPr id="164" name="Google Shape;164;p38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461377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38"/>
            <p:cNvSpPr/>
            <p:nvPr/>
          </p:nvSpPr>
          <p:spPr>
            <a:xfrm>
              <a:off x="6530365" y="0"/>
              <a:ext cx="3024982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66" name="Google Shape;166;p38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3350" y="352918"/>
            <a:ext cx="1711887" cy="144894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8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body" idx="1"/>
          </p:nvPr>
        </p:nvSpPr>
        <p:spPr>
          <a:xfrm>
            <a:off x="702491" y="2984500"/>
            <a:ext cx="6587309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body" idx="2"/>
          </p:nvPr>
        </p:nvSpPr>
        <p:spPr>
          <a:xfrm>
            <a:off x="702491" y="4899585"/>
            <a:ext cx="6315959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0" name="Google Shape;170;p38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70" y="5780511"/>
            <a:ext cx="1940632" cy="71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+Land Sbg 2 EN">
  <p:cSld name="+Land Sbg 2 EN">
    <p:bg>
      <p:bgPr>
        <a:solidFill>
          <a:schemeClr val="dk2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39"/>
          <p:cNvGrpSpPr/>
          <p:nvPr/>
        </p:nvGrpSpPr>
        <p:grpSpPr>
          <a:xfrm>
            <a:off x="5589798" y="-1"/>
            <a:ext cx="7029102" cy="6857999"/>
            <a:chOff x="3461377" y="0"/>
            <a:chExt cx="6093970" cy="6858000"/>
          </a:xfrm>
        </p:grpSpPr>
        <p:pic>
          <p:nvPicPr>
            <p:cNvPr id="173" name="Google Shape;173;p39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461377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39"/>
            <p:cNvSpPr/>
            <p:nvPr/>
          </p:nvSpPr>
          <p:spPr>
            <a:xfrm>
              <a:off x="6530365" y="0"/>
              <a:ext cx="3024982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75" name="Google Shape;175;p39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3350" y="352918"/>
            <a:ext cx="1711887" cy="144894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>
            <a:spLocks noGrp="1"/>
          </p:cNvSpPr>
          <p:nvPr>
            <p:ph type="body" idx="1"/>
          </p:nvPr>
        </p:nvSpPr>
        <p:spPr>
          <a:xfrm>
            <a:off x="702491" y="2984500"/>
            <a:ext cx="6587309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body" idx="2"/>
          </p:nvPr>
        </p:nvSpPr>
        <p:spPr>
          <a:xfrm>
            <a:off x="702491" y="4899585"/>
            <a:ext cx="6315959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8" name="Google Shape;178;p39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70" y="5780511"/>
            <a:ext cx="1940632" cy="71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9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Welcome!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+Land Sbg 2 + Partner">
  <p:cSld name="+Land Sbg 2 + Partner">
    <p:bg>
      <p:bgPr>
        <a:solidFill>
          <a:schemeClr val="dk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40"/>
          <p:cNvGrpSpPr/>
          <p:nvPr/>
        </p:nvGrpSpPr>
        <p:grpSpPr>
          <a:xfrm>
            <a:off x="5880328" y="0"/>
            <a:ext cx="6311673" cy="6158038"/>
            <a:chOff x="3278441" y="0"/>
            <a:chExt cx="6093961" cy="6858000"/>
          </a:xfrm>
        </p:grpSpPr>
        <p:pic>
          <p:nvPicPr>
            <p:cNvPr id="182" name="Google Shape;182;p40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40"/>
            <p:cNvSpPr/>
            <p:nvPr/>
          </p:nvSpPr>
          <p:spPr>
            <a:xfrm>
              <a:off x="6347420" y="0"/>
              <a:ext cx="3024982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84" name="Google Shape;184;p40"/>
          <p:cNvGrpSpPr/>
          <p:nvPr/>
        </p:nvGrpSpPr>
        <p:grpSpPr>
          <a:xfrm>
            <a:off x="10131180" y="340040"/>
            <a:ext cx="2196104" cy="1463092"/>
            <a:chOff x="5801990" y="-3127494"/>
            <a:chExt cx="3822443" cy="2546594"/>
          </a:xfrm>
        </p:grpSpPr>
        <p:pic>
          <p:nvPicPr>
            <p:cNvPr id="185" name="Google Shape;185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40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7" name="Google Shape;187;p40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body" idx="1"/>
          </p:nvPr>
        </p:nvSpPr>
        <p:spPr>
          <a:xfrm>
            <a:off x="702491" y="2984500"/>
            <a:ext cx="6587309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0"/>
          <p:cNvSpPr txBox="1">
            <a:spLocks noGrp="1"/>
          </p:cNvSpPr>
          <p:nvPr>
            <p:ph type="body" idx="2"/>
          </p:nvPr>
        </p:nvSpPr>
        <p:spPr>
          <a:xfrm>
            <a:off x="702491" y="4899585"/>
            <a:ext cx="6219009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1" name="Google Shape;191;p40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70" y="4947132"/>
            <a:ext cx="1940632" cy="71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bg>
      <p:bgPr>
        <a:solidFill>
          <a:srgbClr val="000000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23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346" y="6457950"/>
            <a:ext cx="1435504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+Land Sbg 2 + Partner EN">
  <p:cSld name="1_+Land Sbg 2 + Partner EN"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41"/>
          <p:cNvGrpSpPr/>
          <p:nvPr/>
        </p:nvGrpSpPr>
        <p:grpSpPr>
          <a:xfrm>
            <a:off x="5880328" y="0"/>
            <a:ext cx="6311673" cy="6158038"/>
            <a:chOff x="3278441" y="0"/>
            <a:chExt cx="6093961" cy="6858000"/>
          </a:xfrm>
        </p:grpSpPr>
        <p:pic>
          <p:nvPicPr>
            <p:cNvPr id="194" name="Google Shape;194;p41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41"/>
            <p:cNvSpPr/>
            <p:nvPr/>
          </p:nvSpPr>
          <p:spPr>
            <a:xfrm>
              <a:off x="6347420" y="0"/>
              <a:ext cx="3024982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96" name="Google Shape;196;p41"/>
          <p:cNvGrpSpPr/>
          <p:nvPr/>
        </p:nvGrpSpPr>
        <p:grpSpPr>
          <a:xfrm>
            <a:off x="10131180" y="340040"/>
            <a:ext cx="2196104" cy="1463092"/>
            <a:chOff x="5801990" y="-3127494"/>
            <a:chExt cx="3822443" cy="2546594"/>
          </a:xfrm>
        </p:grpSpPr>
        <p:pic>
          <p:nvPicPr>
            <p:cNvPr id="197" name="Google Shape;197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41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99" name="Google Shape;199;p41"/>
          <p:cNvSpPr txBox="1">
            <a:spLocks noGrp="1"/>
          </p:cNvSpPr>
          <p:nvPr>
            <p:ph type="body" idx="1"/>
          </p:nvPr>
        </p:nvSpPr>
        <p:spPr>
          <a:xfrm>
            <a:off x="702491" y="2984500"/>
            <a:ext cx="6587309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41"/>
          <p:cNvSpPr txBox="1">
            <a:spLocks noGrp="1"/>
          </p:cNvSpPr>
          <p:nvPr>
            <p:ph type="body" idx="2"/>
          </p:nvPr>
        </p:nvSpPr>
        <p:spPr>
          <a:xfrm>
            <a:off x="702491" y="4899585"/>
            <a:ext cx="6219009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1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2" name="Google Shape;202;p41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70" y="4947132"/>
            <a:ext cx="1940632" cy="711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1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Welcome!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mit Bild">
  <p:cSld name="Titelfolie mit Bild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1532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06" name="Google Shape;206;p21"/>
          <p:cNvSpPr txBox="1">
            <a:spLocks noGrp="1"/>
          </p:cNvSpPr>
          <p:nvPr>
            <p:ph type="body" idx="1"/>
          </p:nvPr>
        </p:nvSpPr>
        <p:spPr>
          <a:xfrm>
            <a:off x="10131181" y="335279"/>
            <a:ext cx="2196104" cy="147261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702491" y="18863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body" idx="3"/>
          </p:nvPr>
        </p:nvSpPr>
        <p:spPr>
          <a:xfrm>
            <a:off x="702491" y="3697879"/>
            <a:ext cx="631595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body" idx="4"/>
          </p:nvPr>
        </p:nvSpPr>
        <p:spPr>
          <a:xfrm>
            <a:off x="702491" y="4944676"/>
            <a:ext cx="631595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 mit Bild">
  <p:cSld name="1_Titelfolie mit Bild"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13" name="Google Shape;213;p42"/>
          <p:cNvSpPr txBox="1">
            <a:spLocks noGrp="1"/>
          </p:cNvSpPr>
          <p:nvPr>
            <p:ph type="body" idx="1"/>
          </p:nvPr>
        </p:nvSpPr>
        <p:spPr>
          <a:xfrm>
            <a:off x="10131181" y="335279"/>
            <a:ext cx="2196104" cy="147261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42"/>
          <p:cNvSpPr txBox="1"/>
          <p:nvPr/>
        </p:nvSpPr>
        <p:spPr>
          <a:xfrm>
            <a:off x="702491" y="18863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215" name="Google Shape;215;p42"/>
          <p:cNvSpPr txBox="1">
            <a:spLocks noGrp="1"/>
          </p:cNvSpPr>
          <p:nvPr>
            <p:ph type="body" idx="3"/>
          </p:nvPr>
        </p:nvSpPr>
        <p:spPr>
          <a:xfrm>
            <a:off x="702491" y="4358279"/>
            <a:ext cx="66762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42"/>
          <p:cNvSpPr txBox="1">
            <a:spLocks noGrp="1"/>
          </p:cNvSpPr>
          <p:nvPr>
            <p:ph type="body" idx="4"/>
          </p:nvPr>
        </p:nvSpPr>
        <p:spPr>
          <a:xfrm>
            <a:off x="702491" y="5605076"/>
            <a:ext cx="64603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folie mit Bild">
  <p:cSld name="2_Titelfolie mit Bild"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1532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19" name="Google Shape;219;p43"/>
          <p:cNvSpPr txBox="1">
            <a:spLocks noGrp="1"/>
          </p:cNvSpPr>
          <p:nvPr>
            <p:ph type="body" idx="1"/>
          </p:nvPr>
        </p:nvSpPr>
        <p:spPr>
          <a:xfrm>
            <a:off x="10131181" y="335279"/>
            <a:ext cx="2196104" cy="147261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43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43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222" name="Google Shape;222;p43"/>
          <p:cNvSpPr txBox="1">
            <a:spLocks noGrp="1"/>
          </p:cNvSpPr>
          <p:nvPr>
            <p:ph type="body" idx="3"/>
          </p:nvPr>
        </p:nvSpPr>
        <p:spPr>
          <a:xfrm>
            <a:off x="702491" y="2984500"/>
            <a:ext cx="7845674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43"/>
          <p:cNvSpPr txBox="1">
            <a:spLocks noGrp="1"/>
          </p:cNvSpPr>
          <p:nvPr>
            <p:ph type="body" idx="4"/>
          </p:nvPr>
        </p:nvSpPr>
        <p:spPr>
          <a:xfrm>
            <a:off x="702491" y="4899585"/>
            <a:ext cx="7845674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folie mit Bild">
  <p:cSld name="3_Titelfolie mit Bild"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26" name="Google Shape;226;p44"/>
          <p:cNvSpPr txBox="1">
            <a:spLocks noGrp="1"/>
          </p:cNvSpPr>
          <p:nvPr>
            <p:ph type="body" idx="1"/>
          </p:nvPr>
        </p:nvSpPr>
        <p:spPr>
          <a:xfrm>
            <a:off x="10131181" y="335279"/>
            <a:ext cx="2196104" cy="147261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44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228" name="Google Shape;228;p44"/>
          <p:cNvSpPr txBox="1">
            <a:spLocks noGrp="1"/>
          </p:cNvSpPr>
          <p:nvPr>
            <p:ph type="body" idx="3"/>
          </p:nvPr>
        </p:nvSpPr>
        <p:spPr>
          <a:xfrm>
            <a:off x="702491" y="2984500"/>
            <a:ext cx="7090557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44"/>
          <p:cNvSpPr txBox="1">
            <a:spLocks noGrp="1"/>
          </p:cNvSpPr>
          <p:nvPr>
            <p:ph type="body" idx="4"/>
          </p:nvPr>
        </p:nvSpPr>
        <p:spPr>
          <a:xfrm>
            <a:off x="702491" y="4899585"/>
            <a:ext cx="7090557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5"/>
          <p:cNvSpPr txBox="1">
            <a:spLocks noGrp="1"/>
          </p:cNvSpPr>
          <p:nvPr>
            <p:ph type="body" idx="1"/>
          </p:nvPr>
        </p:nvSpPr>
        <p:spPr>
          <a:xfrm>
            <a:off x="838200" y="1018903"/>
            <a:ext cx="9550400" cy="9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5"/>
          <p:cNvSpPr txBox="1">
            <a:spLocks noGrp="1"/>
          </p:cNvSpPr>
          <p:nvPr>
            <p:ph type="body" idx="2"/>
          </p:nvPr>
        </p:nvSpPr>
        <p:spPr>
          <a:xfrm>
            <a:off x="838200" y="2215006"/>
            <a:ext cx="9550400" cy="411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Open Sans ExtraBold"/>
              <a:buChar char="/"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Char char="/"/>
              <a:defRPr sz="1800"/>
            </a:lvl2pPr>
            <a:lvl3pPr marL="1371600" lvl="2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/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it Grafiken">
  <p:cSld name="Titel mit Grafiken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6"/>
          <p:cNvSpPr txBox="1">
            <a:spLocks noGrp="1"/>
          </p:cNvSpPr>
          <p:nvPr>
            <p:ph type="body" idx="1"/>
          </p:nvPr>
        </p:nvSpPr>
        <p:spPr>
          <a:xfrm>
            <a:off x="838200" y="2303790"/>
            <a:ext cx="2921000" cy="202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body" idx="2"/>
          </p:nvPr>
        </p:nvSpPr>
        <p:spPr>
          <a:xfrm>
            <a:off x="838200" y="1018903"/>
            <a:ext cx="4864100" cy="9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-Einleitung-Inhalt mit Bild">
  <p:cSld name="Titel-Einleitung-Inhalt mit Bild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838200" y="2006600"/>
            <a:ext cx="5801139" cy="78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838200" y="3013302"/>
            <a:ext cx="5801139" cy="331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ExtraBold"/>
              <a:buChar char="/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Char char="/"/>
              <a:defRPr sz="1800"/>
            </a:lvl2pPr>
            <a:lvl3pPr marL="1371600" lvl="2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/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47"/>
          <p:cNvSpPr>
            <a:spLocks noGrp="1"/>
          </p:cNvSpPr>
          <p:nvPr>
            <p:ph type="pic" idx="3"/>
          </p:nvPr>
        </p:nvSpPr>
        <p:spPr>
          <a:xfrm>
            <a:off x="6819828" y="2139630"/>
            <a:ext cx="4442164" cy="3011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43" name="Google Shape;243;p47"/>
          <p:cNvSpPr txBox="1">
            <a:spLocks noGrp="1"/>
          </p:cNvSpPr>
          <p:nvPr>
            <p:ph type="body" idx="4"/>
          </p:nvPr>
        </p:nvSpPr>
        <p:spPr>
          <a:xfrm>
            <a:off x="838200" y="1018903"/>
            <a:ext cx="9550400" cy="9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-Inhalt-mit Bild">
  <p:cSld name="Titel-Inhalt-mit Bild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8"/>
          <p:cNvSpPr txBox="1">
            <a:spLocks noGrp="1"/>
          </p:cNvSpPr>
          <p:nvPr>
            <p:ph type="body" idx="1"/>
          </p:nvPr>
        </p:nvSpPr>
        <p:spPr>
          <a:xfrm>
            <a:off x="838200" y="2139630"/>
            <a:ext cx="5801139" cy="4191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ExtraBold"/>
              <a:buChar char="/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Char char="/"/>
              <a:defRPr sz="1800"/>
            </a:lvl2pPr>
            <a:lvl3pPr marL="1371600" lvl="2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/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48"/>
          <p:cNvSpPr>
            <a:spLocks noGrp="1"/>
          </p:cNvSpPr>
          <p:nvPr>
            <p:ph type="pic" idx="2"/>
          </p:nvPr>
        </p:nvSpPr>
        <p:spPr>
          <a:xfrm>
            <a:off x="6819828" y="2139630"/>
            <a:ext cx="4442164" cy="3011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48" name="Google Shape;248;p48"/>
          <p:cNvSpPr txBox="1">
            <a:spLocks noGrp="1"/>
          </p:cNvSpPr>
          <p:nvPr>
            <p:ph type="body" idx="3"/>
          </p:nvPr>
        </p:nvSpPr>
        <p:spPr>
          <a:xfrm>
            <a:off x="838200" y="1018903"/>
            <a:ext cx="9550400" cy="9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box mit Bild">
  <p:cSld name="Infobox mit Bild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9"/>
          <p:cNvSpPr>
            <a:spLocks noGrp="1"/>
          </p:cNvSpPr>
          <p:nvPr>
            <p:ph type="pic" idx="2"/>
          </p:nvPr>
        </p:nvSpPr>
        <p:spPr>
          <a:xfrm>
            <a:off x="1797050" y="652895"/>
            <a:ext cx="4048125" cy="3018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51" name="Google Shape;251;p49"/>
          <p:cNvSpPr>
            <a:spLocks noGrp="1"/>
          </p:cNvSpPr>
          <p:nvPr>
            <p:ph type="pic" idx="3"/>
          </p:nvPr>
        </p:nvSpPr>
        <p:spPr>
          <a:xfrm>
            <a:off x="6973057" y="2154092"/>
            <a:ext cx="4437940" cy="3019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pic>
        <p:nvPicPr>
          <p:cNvPr id="252" name="Google Shape;25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9"/>
          <p:cNvSpPr/>
          <p:nvPr/>
        </p:nvSpPr>
        <p:spPr>
          <a:xfrm>
            <a:off x="781003" y="2484279"/>
            <a:ext cx="4453346" cy="2373737"/>
          </a:xfrm>
          <a:prstGeom prst="roundRect">
            <a:avLst>
              <a:gd name="adj" fmla="val 5511"/>
            </a:avLst>
          </a:prstGeom>
          <a:solidFill>
            <a:schemeClr val="lt1"/>
          </a:solidFill>
          <a:ln>
            <a:noFill/>
          </a:ln>
          <a:effectLst>
            <a:outerShdw blurRad="254000" sx="102000" sy="102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45700" rIns="180000" bIns="468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49"/>
          <p:cNvSpPr txBox="1">
            <a:spLocks noGrp="1"/>
          </p:cNvSpPr>
          <p:nvPr>
            <p:ph type="body" idx="1"/>
          </p:nvPr>
        </p:nvSpPr>
        <p:spPr>
          <a:xfrm>
            <a:off x="913763" y="2655865"/>
            <a:ext cx="4144798" cy="22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49"/>
          <p:cNvSpPr txBox="1">
            <a:spLocks noGrp="1"/>
          </p:cNvSpPr>
          <p:nvPr>
            <p:ph type="body" idx="4"/>
          </p:nvPr>
        </p:nvSpPr>
        <p:spPr>
          <a:xfrm>
            <a:off x="913763" y="2934844"/>
            <a:ext cx="4144798" cy="37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49"/>
          <p:cNvSpPr/>
          <p:nvPr/>
        </p:nvSpPr>
        <p:spPr>
          <a:xfrm>
            <a:off x="5952260" y="4057983"/>
            <a:ext cx="4647559" cy="2049456"/>
          </a:xfrm>
          <a:prstGeom prst="roundRect">
            <a:avLst>
              <a:gd name="adj" fmla="val 5511"/>
            </a:avLst>
          </a:prstGeom>
          <a:solidFill>
            <a:schemeClr val="lt1"/>
          </a:solidFill>
          <a:ln>
            <a:noFill/>
          </a:ln>
          <a:effectLst>
            <a:outerShdw blurRad="254000" sx="102000" sy="102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45700" rIns="180000" bIns="468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49"/>
          <p:cNvSpPr txBox="1">
            <a:spLocks noGrp="1"/>
          </p:cNvSpPr>
          <p:nvPr>
            <p:ph type="body" idx="5"/>
          </p:nvPr>
        </p:nvSpPr>
        <p:spPr>
          <a:xfrm>
            <a:off x="6085021" y="4229568"/>
            <a:ext cx="4367662" cy="22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9"/>
          <p:cNvSpPr txBox="1">
            <a:spLocks noGrp="1"/>
          </p:cNvSpPr>
          <p:nvPr>
            <p:ph type="body" idx="6"/>
          </p:nvPr>
        </p:nvSpPr>
        <p:spPr>
          <a:xfrm>
            <a:off x="6085021" y="4508547"/>
            <a:ext cx="4367662" cy="37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49"/>
          <p:cNvSpPr txBox="1">
            <a:spLocks noGrp="1"/>
          </p:cNvSpPr>
          <p:nvPr>
            <p:ph type="body" idx="7"/>
          </p:nvPr>
        </p:nvSpPr>
        <p:spPr>
          <a:xfrm>
            <a:off x="6085021" y="5018134"/>
            <a:ext cx="4367662" cy="95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49"/>
          <p:cNvSpPr txBox="1">
            <a:spLocks noGrp="1"/>
          </p:cNvSpPr>
          <p:nvPr>
            <p:ph type="body" idx="8"/>
          </p:nvPr>
        </p:nvSpPr>
        <p:spPr>
          <a:xfrm>
            <a:off x="914400" y="3440088"/>
            <a:ext cx="4143375" cy="118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bg>
      <p:bgPr>
        <a:solidFill>
          <a:srgbClr val="000000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Google Shape;35;p24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346" y="6457950"/>
            <a:ext cx="1435504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Säulen">
  <p:cSld name="Titel und Säule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50"/>
          <p:cNvSpPr/>
          <p:nvPr/>
        </p:nvSpPr>
        <p:spPr>
          <a:xfrm>
            <a:off x="781002" y="2484279"/>
            <a:ext cx="2819447" cy="3859371"/>
          </a:xfrm>
          <a:prstGeom prst="roundRect">
            <a:avLst>
              <a:gd name="adj" fmla="val 5511"/>
            </a:avLst>
          </a:prstGeom>
          <a:solidFill>
            <a:schemeClr val="lt1"/>
          </a:solidFill>
          <a:ln>
            <a:noFill/>
          </a:ln>
          <a:effectLst>
            <a:outerShdw blurRad="254000" sx="102000" sy="102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45700" rIns="180000" bIns="468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50"/>
          <p:cNvSpPr txBox="1">
            <a:spLocks noGrp="1"/>
          </p:cNvSpPr>
          <p:nvPr>
            <p:ph type="body" idx="1"/>
          </p:nvPr>
        </p:nvSpPr>
        <p:spPr>
          <a:xfrm>
            <a:off x="914400" y="2745440"/>
            <a:ext cx="2555421" cy="99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50"/>
          <p:cNvSpPr/>
          <p:nvPr/>
        </p:nvSpPr>
        <p:spPr>
          <a:xfrm>
            <a:off x="3937859" y="2484279"/>
            <a:ext cx="2819447" cy="3859371"/>
          </a:xfrm>
          <a:prstGeom prst="roundRect">
            <a:avLst>
              <a:gd name="adj" fmla="val 5511"/>
            </a:avLst>
          </a:prstGeom>
          <a:solidFill>
            <a:schemeClr val="lt1"/>
          </a:solidFill>
          <a:ln>
            <a:noFill/>
          </a:ln>
          <a:effectLst>
            <a:outerShdw blurRad="254000" sx="102000" sy="102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45700" rIns="180000" bIns="468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p50"/>
          <p:cNvSpPr txBox="1">
            <a:spLocks noGrp="1"/>
          </p:cNvSpPr>
          <p:nvPr>
            <p:ph type="body" idx="2"/>
          </p:nvPr>
        </p:nvSpPr>
        <p:spPr>
          <a:xfrm>
            <a:off x="4071257" y="2745440"/>
            <a:ext cx="2555421" cy="99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50"/>
          <p:cNvSpPr/>
          <p:nvPr/>
        </p:nvSpPr>
        <p:spPr>
          <a:xfrm>
            <a:off x="7094716" y="2491962"/>
            <a:ext cx="2819447" cy="3859371"/>
          </a:xfrm>
          <a:prstGeom prst="roundRect">
            <a:avLst>
              <a:gd name="adj" fmla="val 5511"/>
            </a:avLst>
          </a:prstGeom>
          <a:solidFill>
            <a:schemeClr val="lt1"/>
          </a:solidFill>
          <a:ln>
            <a:noFill/>
          </a:ln>
          <a:effectLst>
            <a:outerShdw blurRad="254000" sx="102000" sy="102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45700" rIns="180000" bIns="468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50"/>
          <p:cNvSpPr txBox="1">
            <a:spLocks noGrp="1"/>
          </p:cNvSpPr>
          <p:nvPr>
            <p:ph type="body" idx="3"/>
          </p:nvPr>
        </p:nvSpPr>
        <p:spPr>
          <a:xfrm>
            <a:off x="7228114" y="2753123"/>
            <a:ext cx="2555421" cy="99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50"/>
          <p:cNvSpPr txBox="1">
            <a:spLocks noGrp="1"/>
          </p:cNvSpPr>
          <p:nvPr>
            <p:ph type="body" idx="4"/>
          </p:nvPr>
        </p:nvSpPr>
        <p:spPr>
          <a:xfrm>
            <a:off x="838200" y="1018903"/>
            <a:ext cx="9550400" cy="9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50"/>
          <p:cNvSpPr txBox="1">
            <a:spLocks noGrp="1"/>
          </p:cNvSpPr>
          <p:nvPr>
            <p:ph type="body" idx="5"/>
          </p:nvPr>
        </p:nvSpPr>
        <p:spPr>
          <a:xfrm>
            <a:off x="914401" y="3865878"/>
            <a:ext cx="2555420" cy="237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Open Sans ExtraBold"/>
              <a:buChar char="/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 ExtraBold"/>
              <a:buChar char="/"/>
              <a:defRPr sz="1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/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50"/>
          <p:cNvSpPr txBox="1">
            <a:spLocks noGrp="1"/>
          </p:cNvSpPr>
          <p:nvPr>
            <p:ph type="body" idx="6"/>
          </p:nvPr>
        </p:nvSpPr>
        <p:spPr>
          <a:xfrm>
            <a:off x="4071258" y="3865878"/>
            <a:ext cx="2555420" cy="237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Open Sans ExtraBold"/>
              <a:buChar char="/"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  <a:def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/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50"/>
          <p:cNvSpPr txBox="1">
            <a:spLocks noGrp="1"/>
          </p:cNvSpPr>
          <p:nvPr>
            <p:ph type="body" idx="7"/>
          </p:nvPr>
        </p:nvSpPr>
        <p:spPr>
          <a:xfrm>
            <a:off x="7226729" y="3870956"/>
            <a:ext cx="2555420" cy="237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Open Sans ExtraBold"/>
              <a:buChar char="/"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None/>
              <a:defRPr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/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box mit Schräge">
  <p:cSld name="Infobox mit Schräge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1"/>
          <p:cNvPicPr preferRelativeResize="0"/>
          <p:nvPr/>
        </p:nvPicPr>
        <p:blipFill rotWithShape="1">
          <a:blip r:embed="rId2">
            <a:alphaModFix/>
          </a:blip>
          <a:srcRect r="20722"/>
          <a:stretch/>
        </p:blipFill>
        <p:spPr>
          <a:xfrm>
            <a:off x="10223499" y="0"/>
            <a:ext cx="19685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1"/>
          <p:cNvSpPr/>
          <p:nvPr/>
        </p:nvSpPr>
        <p:spPr>
          <a:xfrm>
            <a:off x="781003" y="2484279"/>
            <a:ext cx="4453346" cy="2373737"/>
          </a:xfrm>
          <a:prstGeom prst="roundRect">
            <a:avLst>
              <a:gd name="adj" fmla="val 5511"/>
            </a:avLst>
          </a:prstGeom>
          <a:solidFill>
            <a:schemeClr val="lt1"/>
          </a:solidFill>
          <a:ln>
            <a:noFill/>
          </a:ln>
          <a:effectLst>
            <a:outerShdw blurRad="254000" sx="102000" sy="102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45700" rIns="180000" bIns="468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1"/>
          <p:cNvSpPr txBox="1">
            <a:spLocks noGrp="1"/>
          </p:cNvSpPr>
          <p:nvPr>
            <p:ph type="body" idx="1"/>
          </p:nvPr>
        </p:nvSpPr>
        <p:spPr>
          <a:xfrm>
            <a:off x="913763" y="2655865"/>
            <a:ext cx="4144798" cy="22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51"/>
          <p:cNvSpPr txBox="1">
            <a:spLocks noGrp="1"/>
          </p:cNvSpPr>
          <p:nvPr>
            <p:ph type="body" idx="2"/>
          </p:nvPr>
        </p:nvSpPr>
        <p:spPr>
          <a:xfrm>
            <a:off x="913763" y="2934844"/>
            <a:ext cx="4144798" cy="37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51"/>
          <p:cNvSpPr/>
          <p:nvPr/>
        </p:nvSpPr>
        <p:spPr>
          <a:xfrm>
            <a:off x="5952260" y="4057983"/>
            <a:ext cx="4647559" cy="2049456"/>
          </a:xfrm>
          <a:prstGeom prst="roundRect">
            <a:avLst>
              <a:gd name="adj" fmla="val 5511"/>
            </a:avLst>
          </a:prstGeom>
          <a:solidFill>
            <a:schemeClr val="lt1"/>
          </a:solidFill>
          <a:ln>
            <a:noFill/>
          </a:ln>
          <a:effectLst>
            <a:outerShdw blurRad="254000" sx="102000" sy="102000" algn="ct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45700" rIns="180000" bIns="4680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51"/>
          <p:cNvSpPr txBox="1">
            <a:spLocks noGrp="1"/>
          </p:cNvSpPr>
          <p:nvPr>
            <p:ph type="body" idx="3"/>
          </p:nvPr>
        </p:nvSpPr>
        <p:spPr>
          <a:xfrm>
            <a:off x="6085021" y="4229568"/>
            <a:ext cx="4367662" cy="22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51"/>
          <p:cNvSpPr txBox="1">
            <a:spLocks noGrp="1"/>
          </p:cNvSpPr>
          <p:nvPr>
            <p:ph type="body" idx="4"/>
          </p:nvPr>
        </p:nvSpPr>
        <p:spPr>
          <a:xfrm>
            <a:off x="6085021" y="4508547"/>
            <a:ext cx="4367662" cy="37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51"/>
          <p:cNvSpPr txBox="1">
            <a:spLocks noGrp="1"/>
          </p:cNvSpPr>
          <p:nvPr>
            <p:ph type="body" idx="5"/>
          </p:nvPr>
        </p:nvSpPr>
        <p:spPr>
          <a:xfrm>
            <a:off x="6085021" y="5018134"/>
            <a:ext cx="4367662" cy="95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6"/>
          </p:nvPr>
        </p:nvSpPr>
        <p:spPr>
          <a:xfrm>
            <a:off x="914400" y="3440088"/>
            <a:ext cx="4143375" cy="118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Headline">
  <p:cSld name="Nur Headlin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2"/>
          <p:cNvSpPr txBox="1">
            <a:spLocks noGrp="1"/>
          </p:cNvSpPr>
          <p:nvPr>
            <p:ph type="body" idx="1"/>
          </p:nvPr>
        </p:nvSpPr>
        <p:spPr>
          <a:xfrm>
            <a:off x="838200" y="1018903"/>
            <a:ext cx="9550400" cy="9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L="457200" lvl="0" indent="-22860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mit Schräge">
  <p:cSld name="Layout mit Schräge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53"/>
          <p:cNvGrpSpPr/>
          <p:nvPr/>
        </p:nvGrpSpPr>
        <p:grpSpPr>
          <a:xfrm rot="10800000">
            <a:off x="0" y="0"/>
            <a:ext cx="8477250" cy="6858000"/>
            <a:chOff x="3278441" y="0"/>
            <a:chExt cx="7349453" cy="6858000"/>
          </a:xfrm>
        </p:grpSpPr>
        <p:pic>
          <p:nvPicPr>
            <p:cNvPr id="289" name="Google Shape;289;p53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53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91" name="Google Shape;29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125" y="521730"/>
            <a:ext cx="1018240" cy="246522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3"/>
          <p:cNvSpPr txBox="1">
            <a:spLocks noGrp="1"/>
          </p:cNvSpPr>
          <p:nvPr>
            <p:ph type="body" idx="1"/>
          </p:nvPr>
        </p:nvSpPr>
        <p:spPr>
          <a:xfrm>
            <a:off x="6350000" y="2821858"/>
            <a:ext cx="5523212" cy="359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3"/>
          <p:cNvSpPr txBox="1">
            <a:spLocks noGrp="1"/>
          </p:cNvSpPr>
          <p:nvPr>
            <p:ph type="body" idx="2"/>
          </p:nvPr>
        </p:nvSpPr>
        <p:spPr>
          <a:xfrm>
            <a:off x="1449637" y="785844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53"/>
          <p:cNvSpPr txBox="1">
            <a:spLocks noGrp="1"/>
          </p:cNvSpPr>
          <p:nvPr>
            <p:ph type="body" idx="3"/>
          </p:nvPr>
        </p:nvSpPr>
        <p:spPr>
          <a:xfrm>
            <a:off x="933883" y="2672090"/>
            <a:ext cx="477412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53"/>
          <p:cNvSpPr txBox="1">
            <a:spLocks noGrp="1"/>
          </p:cNvSpPr>
          <p:nvPr>
            <p:ph type="body" idx="4"/>
          </p:nvPr>
        </p:nvSpPr>
        <p:spPr>
          <a:xfrm>
            <a:off x="1270001" y="1368961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53"/>
          <p:cNvSpPr txBox="1">
            <a:spLocks noGrp="1"/>
          </p:cNvSpPr>
          <p:nvPr>
            <p:ph type="body" idx="5"/>
          </p:nvPr>
        </p:nvSpPr>
        <p:spPr>
          <a:xfrm>
            <a:off x="1113385" y="1941481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mit Schräge">
  <p:cSld name="1_Layout mit Schräg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54"/>
          <p:cNvGrpSpPr/>
          <p:nvPr/>
        </p:nvGrpSpPr>
        <p:grpSpPr>
          <a:xfrm rot="10800000">
            <a:off x="0" y="0"/>
            <a:ext cx="8477250" cy="6858000"/>
            <a:chOff x="3278441" y="0"/>
            <a:chExt cx="7349453" cy="6858000"/>
          </a:xfrm>
        </p:grpSpPr>
        <p:pic>
          <p:nvPicPr>
            <p:cNvPr id="299" name="Google Shape;299;p54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54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rgbClr val="D069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D069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01" name="Google Shape;30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125" y="521730"/>
            <a:ext cx="1018240" cy="246522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4"/>
          <p:cNvSpPr txBox="1">
            <a:spLocks noGrp="1"/>
          </p:cNvSpPr>
          <p:nvPr>
            <p:ph type="body" idx="1"/>
          </p:nvPr>
        </p:nvSpPr>
        <p:spPr>
          <a:xfrm>
            <a:off x="6350000" y="2821858"/>
            <a:ext cx="5523212" cy="359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54"/>
          <p:cNvSpPr txBox="1">
            <a:spLocks noGrp="1"/>
          </p:cNvSpPr>
          <p:nvPr>
            <p:ph type="body" idx="2"/>
          </p:nvPr>
        </p:nvSpPr>
        <p:spPr>
          <a:xfrm>
            <a:off x="1449637" y="785844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54"/>
          <p:cNvSpPr txBox="1">
            <a:spLocks noGrp="1"/>
          </p:cNvSpPr>
          <p:nvPr>
            <p:ph type="body" idx="3"/>
          </p:nvPr>
        </p:nvSpPr>
        <p:spPr>
          <a:xfrm>
            <a:off x="933883" y="2672090"/>
            <a:ext cx="477412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54"/>
          <p:cNvSpPr txBox="1">
            <a:spLocks noGrp="1"/>
          </p:cNvSpPr>
          <p:nvPr>
            <p:ph type="body" idx="4"/>
          </p:nvPr>
        </p:nvSpPr>
        <p:spPr>
          <a:xfrm>
            <a:off x="1270001" y="1368961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54"/>
          <p:cNvSpPr txBox="1">
            <a:spLocks noGrp="1"/>
          </p:cNvSpPr>
          <p:nvPr>
            <p:ph type="body" idx="5"/>
          </p:nvPr>
        </p:nvSpPr>
        <p:spPr>
          <a:xfrm>
            <a:off x="1113385" y="1941481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mit Schräge">
  <p:cSld name="2_Layout mit Schräge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55"/>
          <p:cNvGrpSpPr/>
          <p:nvPr/>
        </p:nvGrpSpPr>
        <p:grpSpPr>
          <a:xfrm>
            <a:off x="3941235" y="0"/>
            <a:ext cx="8414303" cy="6858000"/>
            <a:chOff x="3278441" y="0"/>
            <a:chExt cx="7349453" cy="6858000"/>
          </a:xfrm>
        </p:grpSpPr>
        <p:pic>
          <p:nvPicPr>
            <p:cNvPr id="309" name="Google Shape;309;p55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55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rgbClr val="D069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11" name="Google Shape;31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0190" y="523530"/>
            <a:ext cx="1018240" cy="246522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5"/>
          <p:cNvSpPr txBox="1">
            <a:spLocks noGrp="1"/>
          </p:cNvSpPr>
          <p:nvPr>
            <p:ph type="body" idx="1"/>
          </p:nvPr>
        </p:nvSpPr>
        <p:spPr>
          <a:xfrm>
            <a:off x="7675475" y="774177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55"/>
          <p:cNvSpPr txBox="1">
            <a:spLocks noGrp="1"/>
          </p:cNvSpPr>
          <p:nvPr>
            <p:ph type="body" idx="2"/>
          </p:nvPr>
        </p:nvSpPr>
        <p:spPr>
          <a:xfrm>
            <a:off x="7159721" y="2660423"/>
            <a:ext cx="477412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55"/>
          <p:cNvSpPr txBox="1">
            <a:spLocks noGrp="1"/>
          </p:cNvSpPr>
          <p:nvPr>
            <p:ph type="body" idx="3"/>
          </p:nvPr>
        </p:nvSpPr>
        <p:spPr>
          <a:xfrm>
            <a:off x="7495839" y="1357294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55"/>
          <p:cNvSpPr txBox="1">
            <a:spLocks noGrp="1"/>
          </p:cNvSpPr>
          <p:nvPr>
            <p:ph type="body" idx="4"/>
          </p:nvPr>
        </p:nvSpPr>
        <p:spPr>
          <a:xfrm>
            <a:off x="7339223" y="1929814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55"/>
          <p:cNvSpPr txBox="1">
            <a:spLocks noGrp="1"/>
          </p:cNvSpPr>
          <p:nvPr>
            <p:ph type="body" idx="5"/>
          </p:nvPr>
        </p:nvSpPr>
        <p:spPr>
          <a:xfrm>
            <a:off x="196779" y="3052677"/>
            <a:ext cx="5523212" cy="359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ayout mit Schräge">
  <p:cSld name="3_Layout mit Schräge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56"/>
          <p:cNvGrpSpPr/>
          <p:nvPr/>
        </p:nvGrpSpPr>
        <p:grpSpPr>
          <a:xfrm>
            <a:off x="3941235" y="0"/>
            <a:ext cx="8414303" cy="6858000"/>
            <a:chOff x="3278441" y="0"/>
            <a:chExt cx="7349453" cy="6858000"/>
          </a:xfrm>
        </p:grpSpPr>
        <p:pic>
          <p:nvPicPr>
            <p:cNvPr id="319" name="Google Shape;319;p56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56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rgbClr val="204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21" name="Google Shape;32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0190" y="523530"/>
            <a:ext cx="1018240" cy="246522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6"/>
          <p:cNvSpPr txBox="1">
            <a:spLocks noGrp="1"/>
          </p:cNvSpPr>
          <p:nvPr>
            <p:ph type="body" idx="1"/>
          </p:nvPr>
        </p:nvSpPr>
        <p:spPr>
          <a:xfrm>
            <a:off x="7675475" y="774177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56"/>
          <p:cNvSpPr txBox="1">
            <a:spLocks noGrp="1"/>
          </p:cNvSpPr>
          <p:nvPr>
            <p:ph type="body" idx="2"/>
          </p:nvPr>
        </p:nvSpPr>
        <p:spPr>
          <a:xfrm>
            <a:off x="7159721" y="2660423"/>
            <a:ext cx="477412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56"/>
          <p:cNvSpPr txBox="1">
            <a:spLocks noGrp="1"/>
          </p:cNvSpPr>
          <p:nvPr>
            <p:ph type="body" idx="3"/>
          </p:nvPr>
        </p:nvSpPr>
        <p:spPr>
          <a:xfrm>
            <a:off x="7495839" y="1357294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56"/>
          <p:cNvSpPr txBox="1">
            <a:spLocks noGrp="1"/>
          </p:cNvSpPr>
          <p:nvPr>
            <p:ph type="body" idx="4"/>
          </p:nvPr>
        </p:nvSpPr>
        <p:spPr>
          <a:xfrm>
            <a:off x="7339223" y="1929814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56"/>
          <p:cNvSpPr txBox="1">
            <a:spLocks noGrp="1"/>
          </p:cNvSpPr>
          <p:nvPr>
            <p:ph type="body" idx="5"/>
          </p:nvPr>
        </p:nvSpPr>
        <p:spPr>
          <a:xfrm>
            <a:off x="196779" y="3052677"/>
            <a:ext cx="5523212" cy="359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mit Schräge - weiß">
  <p:cSld name="Layout mit Schräge - weiß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7"/>
          <p:cNvSpPr txBox="1">
            <a:spLocks noGrp="1"/>
          </p:cNvSpPr>
          <p:nvPr>
            <p:ph type="body" idx="1"/>
          </p:nvPr>
        </p:nvSpPr>
        <p:spPr>
          <a:xfrm>
            <a:off x="6350000" y="2821858"/>
            <a:ext cx="5523212" cy="359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57"/>
          <p:cNvSpPr txBox="1">
            <a:spLocks noGrp="1"/>
          </p:cNvSpPr>
          <p:nvPr>
            <p:ph type="body" idx="2"/>
          </p:nvPr>
        </p:nvSpPr>
        <p:spPr>
          <a:xfrm>
            <a:off x="1449637" y="785844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57"/>
          <p:cNvSpPr txBox="1">
            <a:spLocks noGrp="1"/>
          </p:cNvSpPr>
          <p:nvPr>
            <p:ph type="body" idx="3"/>
          </p:nvPr>
        </p:nvSpPr>
        <p:spPr>
          <a:xfrm>
            <a:off x="933883" y="2672090"/>
            <a:ext cx="477412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57"/>
          <p:cNvSpPr txBox="1">
            <a:spLocks noGrp="1"/>
          </p:cNvSpPr>
          <p:nvPr>
            <p:ph type="body" idx="4"/>
          </p:nvPr>
        </p:nvSpPr>
        <p:spPr>
          <a:xfrm>
            <a:off x="1270001" y="1368961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57"/>
          <p:cNvSpPr txBox="1">
            <a:spLocks noGrp="1"/>
          </p:cNvSpPr>
          <p:nvPr>
            <p:ph type="body" idx="5"/>
          </p:nvPr>
        </p:nvSpPr>
        <p:spPr>
          <a:xfrm>
            <a:off x="1113385" y="1941481"/>
            <a:ext cx="5365308" cy="6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3" name="Google Shape;333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3125" y="521730"/>
            <a:ext cx="1018240" cy="2465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mit Schräge und Hintergrundbild">
  <p:cSld name="Layout mit Schräge und Hintergrundbild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8"/>
          <p:cNvSpPr>
            <a:spLocks noGrp="1"/>
          </p:cNvSpPr>
          <p:nvPr>
            <p:ph type="pic" idx="2"/>
          </p:nvPr>
        </p:nvSpPr>
        <p:spPr>
          <a:xfrm>
            <a:off x="0" y="-3176"/>
            <a:ext cx="12192000" cy="6854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36" name="Google Shape;336;p58"/>
          <p:cNvSpPr txBox="1">
            <a:spLocks noGrp="1"/>
          </p:cNvSpPr>
          <p:nvPr>
            <p:ph type="body" idx="1"/>
          </p:nvPr>
        </p:nvSpPr>
        <p:spPr>
          <a:xfrm>
            <a:off x="5307852" y="-3176"/>
            <a:ext cx="6884148" cy="685482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8"/>
          <p:cNvSpPr txBox="1">
            <a:spLocks noGrp="1"/>
          </p:cNvSpPr>
          <p:nvPr>
            <p:ph type="body" idx="3"/>
          </p:nvPr>
        </p:nvSpPr>
        <p:spPr>
          <a:xfrm>
            <a:off x="7138945" y="4229611"/>
            <a:ext cx="4870654" cy="22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mit Schräge und Hintergrundbild">
  <p:cSld name="1_Layout mit Schräge und Hintergrundbild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9"/>
          <p:cNvSpPr>
            <a:spLocks noGrp="1"/>
          </p:cNvSpPr>
          <p:nvPr>
            <p:ph type="pic" idx="2"/>
          </p:nvPr>
        </p:nvSpPr>
        <p:spPr>
          <a:xfrm>
            <a:off x="2965508" y="7164"/>
            <a:ext cx="9226492" cy="6854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grpSp>
        <p:nvGrpSpPr>
          <p:cNvPr id="340" name="Google Shape;340;p59"/>
          <p:cNvGrpSpPr/>
          <p:nvPr/>
        </p:nvGrpSpPr>
        <p:grpSpPr>
          <a:xfrm rot="10800000">
            <a:off x="-1836000" y="7164"/>
            <a:ext cx="8477250" cy="6858000"/>
            <a:chOff x="3278441" y="0"/>
            <a:chExt cx="7349453" cy="6858000"/>
          </a:xfrm>
        </p:grpSpPr>
        <p:pic>
          <p:nvPicPr>
            <p:cNvPr id="341" name="Google Shape;341;p59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59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43" name="Google Shape;343;p59"/>
          <p:cNvSpPr txBox="1">
            <a:spLocks noGrp="1"/>
          </p:cNvSpPr>
          <p:nvPr>
            <p:ph type="body" idx="1"/>
          </p:nvPr>
        </p:nvSpPr>
        <p:spPr>
          <a:xfrm>
            <a:off x="217874" y="501473"/>
            <a:ext cx="4231726" cy="22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bg>
      <p:bgPr>
        <a:solidFill>
          <a:srgbClr val="00000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Google Shape;39;p25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346" y="6457950"/>
            <a:ext cx="1435504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mit transparenter Schräge und Bild">
  <p:cSld name="Layout mit transparenter Schräge und Bild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6" name="Google Shape;346;p60"/>
          <p:cNvSpPr txBox="1">
            <a:spLocks noGrp="1"/>
          </p:cNvSpPr>
          <p:nvPr>
            <p:ph type="body" idx="1"/>
          </p:nvPr>
        </p:nvSpPr>
        <p:spPr>
          <a:xfrm>
            <a:off x="4292599" y="-167"/>
            <a:ext cx="3416373" cy="685499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60"/>
          <p:cNvSpPr txBox="1">
            <a:spLocks noGrp="1"/>
          </p:cNvSpPr>
          <p:nvPr>
            <p:ph type="body" idx="3"/>
          </p:nvPr>
        </p:nvSpPr>
        <p:spPr>
          <a:xfrm>
            <a:off x="5893716" y="4064696"/>
            <a:ext cx="5926250" cy="22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stellung von Zahlen mit Einleitung">
  <p:cSld name="Darstellung von Zahlen mit Einleitung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1"/>
          <p:cNvSpPr txBox="1">
            <a:spLocks noGrp="1"/>
          </p:cNvSpPr>
          <p:nvPr>
            <p:ph type="body" idx="1"/>
          </p:nvPr>
        </p:nvSpPr>
        <p:spPr>
          <a:xfrm>
            <a:off x="838200" y="2373406"/>
            <a:ext cx="5731229" cy="78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61"/>
          <p:cNvSpPr txBox="1">
            <a:spLocks noGrp="1"/>
          </p:cNvSpPr>
          <p:nvPr>
            <p:ph type="body" idx="2"/>
          </p:nvPr>
        </p:nvSpPr>
        <p:spPr>
          <a:xfrm>
            <a:off x="838200" y="3329309"/>
            <a:ext cx="5731229" cy="267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576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Open Sans ExtraBold"/>
              <a:buChar char="/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Char char="/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/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61"/>
          <p:cNvSpPr/>
          <p:nvPr/>
        </p:nvSpPr>
        <p:spPr>
          <a:xfrm>
            <a:off x="8358246" y="1371725"/>
            <a:ext cx="1918348" cy="19183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61"/>
          <p:cNvSpPr/>
          <p:nvPr/>
        </p:nvSpPr>
        <p:spPr>
          <a:xfrm>
            <a:off x="6789630" y="3047163"/>
            <a:ext cx="2002852" cy="200285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p61"/>
          <p:cNvSpPr/>
          <p:nvPr/>
        </p:nvSpPr>
        <p:spPr>
          <a:xfrm>
            <a:off x="9012683" y="3431737"/>
            <a:ext cx="2644455" cy="264445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4" name="Google Shape;354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1"/>
          <p:cNvSpPr txBox="1">
            <a:spLocks noGrp="1"/>
          </p:cNvSpPr>
          <p:nvPr>
            <p:ph type="body" idx="3"/>
          </p:nvPr>
        </p:nvSpPr>
        <p:spPr>
          <a:xfrm>
            <a:off x="6896594" y="3250329"/>
            <a:ext cx="1788925" cy="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61"/>
          <p:cNvSpPr txBox="1">
            <a:spLocks noGrp="1"/>
          </p:cNvSpPr>
          <p:nvPr>
            <p:ph type="body" idx="4"/>
          </p:nvPr>
        </p:nvSpPr>
        <p:spPr>
          <a:xfrm>
            <a:off x="6896594" y="4274501"/>
            <a:ext cx="1788925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61"/>
          <p:cNvSpPr txBox="1">
            <a:spLocks noGrp="1"/>
          </p:cNvSpPr>
          <p:nvPr>
            <p:ph type="body" idx="5"/>
          </p:nvPr>
        </p:nvSpPr>
        <p:spPr>
          <a:xfrm>
            <a:off x="8400886" y="2681024"/>
            <a:ext cx="1788925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61"/>
          <p:cNvSpPr txBox="1">
            <a:spLocks noGrp="1"/>
          </p:cNvSpPr>
          <p:nvPr>
            <p:ph type="body" idx="6"/>
          </p:nvPr>
        </p:nvSpPr>
        <p:spPr>
          <a:xfrm>
            <a:off x="9440448" y="5067876"/>
            <a:ext cx="1788925" cy="74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61"/>
          <p:cNvSpPr txBox="1">
            <a:spLocks noGrp="1"/>
          </p:cNvSpPr>
          <p:nvPr>
            <p:ph type="body" idx="7"/>
          </p:nvPr>
        </p:nvSpPr>
        <p:spPr>
          <a:xfrm>
            <a:off x="9012683" y="4182168"/>
            <a:ext cx="2644455" cy="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61"/>
          <p:cNvSpPr txBox="1">
            <a:spLocks noGrp="1"/>
          </p:cNvSpPr>
          <p:nvPr>
            <p:ph type="body" idx="8"/>
          </p:nvPr>
        </p:nvSpPr>
        <p:spPr>
          <a:xfrm>
            <a:off x="8380714" y="1659533"/>
            <a:ext cx="1788925" cy="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61"/>
          <p:cNvSpPr txBox="1">
            <a:spLocks noGrp="1"/>
          </p:cNvSpPr>
          <p:nvPr>
            <p:ph type="body" idx="9"/>
          </p:nvPr>
        </p:nvSpPr>
        <p:spPr>
          <a:xfrm>
            <a:off x="838200" y="1015979"/>
            <a:ext cx="7435559" cy="9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stellung von Zahlen">
  <p:cSld name="Darstellung von Zahlen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2"/>
          <p:cNvSpPr txBox="1">
            <a:spLocks noGrp="1"/>
          </p:cNvSpPr>
          <p:nvPr>
            <p:ph type="body" idx="1"/>
          </p:nvPr>
        </p:nvSpPr>
        <p:spPr>
          <a:xfrm>
            <a:off x="838200" y="2346690"/>
            <a:ext cx="5731229" cy="3657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576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Open Sans ExtraBold"/>
              <a:buChar char="/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Char char="/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/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62"/>
          <p:cNvSpPr/>
          <p:nvPr/>
        </p:nvSpPr>
        <p:spPr>
          <a:xfrm>
            <a:off x="8358246" y="1371725"/>
            <a:ext cx="1918348" cy="19183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62"/>
          <p:cNvSpPr/>
          <p:nvPr/>
        </p:nvSpPr>
        <p:spPr>
          <a:xfrm>
            <a:off x="6789630" y="3047163"/>
            <a:ext cx="2002852" cy="200285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62"/>
          <p:cNvSpPr/>
          <p:nvPr/>
        </p:nvSpPr>
        <p:spPr>
          <a:xfrm>
            <a:off x="9012683" y="3431737"/>
            <a:ext cx="2644455" cy="264445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7" name="Google Shape;367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7107" y="365126"/>
            <a:ext cx="775081" cy="83249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2"/>
          <p:cNvSpPr txBox="1">
            <a:spLocks noGrp="1"/>
          </p:cNvSpPr>
          <p:nvPr>
            <p:ph type="body" idx="2"/>
          </p:nvPr>
        </p:nvSpPr>
        <p:spPr>
          <a:xfrm>
            <a:off x="6896594" y="3250329"/>
            <a:ext cx="1788925" cy="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62"/>
          <p:cNvSpPr txBox="1">
            <a:spLocks noGrp="1"/>
          </p:cNvSpPr>
          <p:nvPr>
            <p:ph type="body" idx="3"/>
          </p:nvPr>
        </p:nvSpPr>
        <p:spPr>
          <a:xfrm>
            <a:off x="6896594" y="4274501"/>
            <a:ext cx="1788925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62"/>
          <p:cNvSpPr txBox="1">
            <a:spLocks noGrp="1"/>
          </p:cNvSpPr>
          <p:nvPr>
            <p:ph type="body" idx="4"/>
          </p:nvPr>
        </p:nvSpPr>
        <p:spPr>
          <a:xfrm>
            <a:off x="8400886" y="2681024"/>
            <a:ext cx="1788925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62"/>
          <p:cNvSpPr txBox="1">
            <a:spLocks noGrp="1"/>
          </p:cNvSpPr>
          <p:nvPr>
            <p:ph type="body" idx="5"/>
          </p:nvPr>
        </p:nvSpPr>
        <p:spPr>
          <a:xfrm>
            <a:off x="9440448" y="5067876"/>
            <a:ext cx="1788925" cy="74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62"/>
          <p:cNvSpPr txBox="1">
            <a:spLocks noGrp="1"/>
          </p:cNvSpPr>
          <p:nvPr>
            <p:ph type="body" idx="6"/>
          </p:nvPr>
        </p:nvSpPr>
        <p:spPr>
          <a:xfrm>
            <a:off x="9012683" y="4182168"/>
            <a:ext cx="2644455" cy="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62"/>
          <p:cNvSpPr txBox="1">
            <a:spLocks noGrp="1"/>
          </p:cNvSpPr>
          <p:nvPr>
            <p:ph type="body" idx="7"/>
          </p:nvPr>
        </p:nvSpPr>
        <p:spPr>
          <a:xfrm>
            <a:off x="8380714" y="1659533"/>
            <a:ext cx="1788925" cy="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62"/>
          <p:cNvSpPr txBox="1">
            <a:spLocks noGrp="1"/>
          </p:cNvSpPr>
          <p:nvPr>
            <p:ph type="body" idx="8"/>
          </p:nvPr>
        </p:nvSpPr>
        <p:spPr>
          <a:xfrm>
            <a:off x="838200" y="1015979"/>
            <a:ext cx="7435559" cy="9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lussfolie-Fragen">
  <p:cSld name="Schlussfolie-Fragen">
    <p:bg>
      <p:bgPr>
        <a:solidFill>
          <a:schemeClr val="dk2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63"/>
          <p:cNvGrpSpPr/>
          <p:nvPr/>
        </p:nvGrpSpPr>
        <p:grpSpPr>
          <a:xfrm>
            <a:off x="3718561" y="3083"/>
            <a:ext cx="8473439" cy="6854917"/>
            <a:chOff x="3278441" y="0"/>
            <a:chExt cx="7349453" cy="6858000"/>
          </a:xfrm>
        </p:grpSpPr>
        <p:pic>
          <p:nvPicPr>
            <p:cNvPr id="377" name="Google Shape;377;p63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Google Shape;378;p63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79" name="Google Shape;379;p63"/>
          <p:cNvSpPr txBox="1"/>
          <p:nvPr/>
        </p:nvSpPr>
        <p:spPr>
          <a:xfrm>
            <a:off x="9611096" y="6336566"/>
            <a:ext cx="2580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innovation-salzburg.at</a:t>
            </a:r>
            <a:endParaRPr/>
          </a:p>
        </p:txBody>
      </p:sp>
      <p:sp>
        <p:nvSpPr>
          <p:cNvPr id="380" name="Google Shape;380;p63"/>
          <p:cNvSpPr txBox="1"/>
          <p:nvPr/>
        </p:nvSpPr>
        <p:spPr>
          <a:xfrm>
            <a:off x="790315" y="2293618"/>
            <a:ext cx="422936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Fragen?</a:t>
            </a:r>
            <a:endParaRPr/>
          </a:p>
        </p:txBody>
      </p:sp>
      <p:sp>
        <p:nvSpPr>
          <p:cNvPr id="381" name="Google Shape;381;p63"/>
          <p:cNvSpPr txBox="1"/>
          <p:nvPr/>
        </p:nvSpPr>
        <p:spPr>
          <a:xfrm>
            <a:off x="818831" y="3648135"/>
            <a:ext cx="5917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Einfach melden!</a:t>
            </a:r>
            <a:endParaRPr/>
          </a:p>
        </p:txBody>
      </p:sp>
      <p:grpSp>
        <p:nvGrpSpPr>
          <p:cNvPr id="382" name="Google Shape;382;p63"/>
          <p:cNvGrpSpPr/>
          <p:nvPr/>
        </p:nvGrpSpPr>
        <p:grpSpPr>
          <a:xfrm>
            <a:off x="10131180" y="340040"/>
            <a:ext cx="2196104" cy="1463092"/>
            <a:chOff x="5801990" y="-3127494"/>
            <a:chExt cx="3822443" cy="2546594"/>
          </a:xfrm>
        </p:grpSpPr>
        <p:pic>
          <p:nvPicPr>
            <p:cNvPr id="383" name="Google Shape;383;p6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63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85" name="Google Shape;385;p63"/>
          <p:cNvSpPr txBox="1">
            <a:spLocks noGrp="1"/>
          </p:cNvSpPr>
          <p:nvPr>
            <p:ph type="body" idx="1"/>
          </p:nvPr>
        </p:nvSpPr>
        <p:spPr>
          <a:xfrm>
            <a:off x="935640" y="4289309"/>
            <a:ext cx="4259263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lussfolie-Danke">
  <p:cSld name="Schlussfolie-Danke">
    <p:bg>
      <p:bgPr>
        <a:solidFill>
          <a:schemeClr val="dk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64"/>
          <p:cNvGrpSpPr/>
          <p:nvPr/>
        </p:nvGrpSpPr>
        <p:grpSpPr>
          <a:xfrm>
            <a:off x="3718561" y="3083"/>
            <a:ext cx="8473439" cy="6854917"/>
            <a:chOff x="3278441" y="0"/>
            <a:chExt cx="7349453" cy="6858000"/>
          </a:xfrm>
        </p:grpSpPr>
        <p:pic>
          <p:nvPicPr>
            <p:cNvPr id="388" name="Google Shape;388;p64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64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90" name="Google Shape;390;p64"/>
          <p:cNvSpPr txBox="1"/>
          <p:nvPr/>
        </p:nvSpPr>
        <p:spPr>
          <a:xfrm>
            <a:off x="9611096" y="6336566"/>
            <a:ext cx="2580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innovation-salzburg.at</a:t>
            </a:r>
            <a:endParaRPr/>
          </a:p>
        </p:txBody>
      </p:sp>
      <p:sp>
        <p:nvSpPr>
          <p:cNvPr id="391" name="Google Shape;391;p64"/>
          <p:cNvSpPr txBox="1"/>
          <p:nvPr/>
        </p:nvSpPr>
        <p:spPr>
          <a:xfrm>
            <a:off x="790315" y="2293618"/>
            <a:ext cx="422936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Danke</a:t>
            </a:r>
            <a:endParaRPr/>
          </a:p>
        </p:txBody>
      </p:sp>
      <p:sp>
        <p:nvSpPr>
          <p:cNvPr id="392" name="Google Shape;392;p64"/>
          <p:cNvSpPr txBox="1"/>
          <p:nvPr/>
        </p:nvSpPr>
        <p:spPr>
          <a:xfrm>
            <a:off x="818831" y="3648135"/>
            <a:ext cx="5917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für Ihre Aufmerksamkeit!</a:t>
            </a:r>
            <a:endParaRPr/>
          </a:p>
        </p:txBody>
      </p:sp>
      <p:grpSp>
        <p:nvGrpSpPr>
          <p:cNvPr id="393" name="Google Shape;393;p64"/>
          <p:cNvGrpSpPr/>
          <p:nvPr/>
        </p:nvGrpSpPr>
        <p:grpSpPr>
          <a:xfrm>
            <a:off x="10131180" y="340040"/>
            <a:ext cx="2196104" cy="1463092"/>
            <a:chOff x="5801990" y="-3127494"/>
            <a:chExt cx="3822443" cy="2546594"/>
          </a:xfrm>
        </p:grpSpPr>
        <p:pic>
          <p:nvPicPr>
            <p:cNvPr id="394" name="Google Shape;394;p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64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96" name="Google Shape;396;p64"/>
          <p:cNvSpPr txBox="1">
            <a:spLocks noGrp="1"/>
          </p:cNvSpPr>
          <p:nvPr>
            <p:ph type="body" idx="1"/>
          </p:nvPr>
        </p:nvSpPr>
        <p:spPr>
          <a:xfrm>
            <a:off x="935640" y="4289309"/>
            <a:ext cx="4259263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lussfolie-Questions">
  <p:cSld name="Schlussfolie-Questions">
    <p:bg>
      <p:bgPr>
        <a:solidFill>
          <a:schemeClr val="dk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65"/>
          <p:cNvGrpSpPr/>
          <p:nvPr/>
        </p:nvGrpSpPr>
        <p:grpSpPr>
          <a:xfrm>
            <a:off x="3718561" y="3083"/>
            <a:ext cx="8473439" cy="6854917"/>
            <a:chOff x="3278441" y="0"/>
            <a:chExt cx="7349453" cy="6858000"/>
          </a:xfrm>
        </p:grpSpPr>
        <p:pic>
          <p:nvPicPr>
            <p:cNvPr id="399" name="Google Shape;399;p65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0" name="Google Shape;400;p65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01" name="Google Shape;401;p65"/>
          <p:cNvSpPr txBox="1"/>
          <p:nvPr/>
        </p:nvSpPr>
        <p:spPr>
          <a:xfrm>
            <a:off x="9611096" y="6336566"/>
            <a:ext cx="2580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innovation-salzburg.at</a:t>
            </a:r>
            <a:endParaRPr/>
          </a:p>
        </p:txBody>
      </p:sp>
      <p:sp>
        <p:nvSpPr>
          <p:cNvPr id="402" name="Google Shape;402;p65"/>
          <p:cNvSpPr txBox="1"/>
          <p:nvPr/>
        </p:nvSpPr>
        <p:spPr>
          <a:xfrm>
            <a:off x="612290" y="2293618"/>
            <a:ext cx="565094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Questions?</a:t>
            </a:r>
            <a:endParaRPr/>
          </a:p>
        </p:txBody>
      </p:sp>
      <p:sp>
        <p:nvSpPr>
          <p:cNvPr id="403" name="Google Shape;403;p65"/>
          <p:cNvSpPr txBox="1"/>
          <p:nvPr/>
        </p:nvSpPr>
        <p:spPr>
          <a:xfrm>
            <a:off x="640807" y="3648135"/>
            <a:ext cx="5917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Get in touch!</a:t>
            </a:r>
            <a:endParaRPr/>
          </a:p>
        </p:txBody>
      </p:sp>
      <p:grpSp>
        <p:nvGrpSpPr>
          <p:cNvPr id="404" name="Google Shape;404;p65"/>
          <p:cNvGrpSpPr/>
          <p:nvPr/>
        </p:nvGrpSpPr>
        <p:grpSpPr>
          <a:xfrm>
            <a:off x="10131180" y="340040"/>
            <a:ext cx="2196104" cy="1463092"/>
            <a:chOff x="5801990" y="-3127494"/>
            <a:chExt cx="3822443" cy="2546594"/>
          </a:xfrm>
        </p:grpSpPr>
        <p:pic>
          <p:nvPicPr>
            <p:cNvPr id="405" name="Google Shape;405;p6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6" name="Google Shape;406;p65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07" name="Google Shape;407;p65"/>
          <p:cNvSpPr txBox="1">
            <a:spLocks noGrp="1"/>
          </p:cNvSpPr>
          <p:nvPr>
            <p:ph type="body" idx="1"/>
          </p:nvPr>
        </p:nvSpPr>
        <p:spPr>
          <a:xfrm>
            <a:off x="640807" y="4289309"/>
            <a:ext cx="4259263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lussfolie-Thank you">
  <p:cSld name="Schlussfolie-Thank you">
    <p:bg>
      <p:bgPr>
        <a:solidFill>
          <a:schemeClr val="dk2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66"/>
          <p:cNvGrpSpPr/>
          <p:nvPr/>
        </p:nvGrpSpPr>
        <p:grpSpPr>
          <a:xfrm>
            <a:off x="3718561" y="3083"/>
            <a:ext cx="8473439" cy="6854917"/>
            <a:chOff x="3278441" y="0"/>
            <a:chExt cx="7349453" cy="6858000"/>
          </a:xfrm>
        </p:grpSpPr>
        <p:pic>
          <p:nvPicPr>
            <p:cNvPr id="410" name="Google Shape;410;p66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66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12" name="Google Shape;412;p66"/>
          <p:cNvSpPr txBox="1"/>
          <p:nvPr/>
        </p:nvSpPr>
        <p:spPr>
          <a:xfrm>
            <a:off x="9611096" y="6336566"/>
            <a:ext cx="25809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innovation-salzburg.at</a:t>
            </a:r>
            <a:endParaRPr/>
          </a:p>
        </p:txBody>
      </p:sp>
      <p:sp>
        <p:nvSpPr>
          <p:cNvPr id="413" name="Google Shape;413;p66"/>
          <p:cNvSpPr txBox="1"/>
          <p:nvPr/>
        </p:nvSpPr>
        <p:spPr>
          <a:xfrm>
            <a:off x="844273" y="2032666"/>
            <a:ext cx="4229360" cy="225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Thank you!</a:t>
            </a:r>
            <a:endParaRPr/>
          </a:p>
        </p:txBody>
      </p:sp>
      <p:grpSp>
        <p:nvGrpSpPr>
          <p:cNvPr id="414" name="Google Shape;414;p66"/>
          <p:cNvGrpSpPr/>
          <p:nvPr/>
        </p:nvGrpSpPr>
        <p:grpSpPr>
          <a:xfrm>
            <a:off x="10131180" y="340040"/>
            <a:ext cx="2196104" cy="1463092"/>
            <a:chOff x="5801990" y="-3127494"/>
            <a:chExt cx="3822443" cy="2546594"/>
          </a:xfrm>
        </p:grpSpPr>
        <p:pic>
          <p:nvPicPr>
            <p:cNvPr id="415" name="Google Shape;415;p6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Google Shape;416;p66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17" name="Google Shape;417;p66"/>
          <p:cNvSpPr txBox="1">
            <a:spLocks noGrp="1"/>
          </p:cNvSpPr>
          <p:nvPr>
            <p:ph type="body" idx="1"/>
          </p:nvPr>
        </p:nvSpPr>
        <p:spPr>
          <a:xfrm>
            <a:off x="935640" y="4289309"/>
            <a:ext cx="4259263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">
  <p:cSld name="1_Titelfolie">
    <p:bg>
      <p:bgPr>
        <a:solidFill>
          <a:schemeClr val="dk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26"/>
          <p:cNvGrpSpPr/>
          <p:nvPr/>
        </p:nvGrpSpPr>
        <p:grpSpPr>
          <a:xfrm>
            <a:off x="5956207" y="0"/>
            <a:ext cx="8477248" cy="6858000"/>
            <a:chOff x="3984765" y="0"/>
            <a:chExt cx="7349448" cy="6858000"/>
          </a:xfrm>
        </p:grpSpPr>
        <p:pic>
          <p:nvPicPr>
            <p:cNvPr id="42" name="Google Shape;42;p26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984765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26"/>
            <p:cNvSpPr/>
            <p:nvPr/>
          </p:nvSpPr>
          <p:spPr>
            <a:xfrm>
              <a:off x="7053738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44" name="Google Shape;44;p26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3350" y="352918"/>
            <a:ext cx="1711887" cy="144894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6"/>
          <p:cNvSpPr txBox="1"/>
          <p:nvPr/>
        </p:nvSpPr>
        <p:spPr>
          <a:xfrm>
            <a:off x="702491" y="25467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702491" y="4358279"/>
            <a:ext cx="66762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702491" y="5605076"/>
            <a:ext cx="64603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folie">
  <p:cSld name="2_Titelfolie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27"/>
          <p:cNvGrpSpPr/>
          <p:nvPr/>
        </p:nvGrpSpPr>
        <p:grpSpPr>
          <a:xfrm>
            <a:off x="5956207" y="0"/>
            <a:ext cx="8477248" cy="6858000"/>
            <a:chOff x="3984765" y="0"/>
            <a:chExt cx="7349448" cy="6858000"/>
          </a:xfrm>
        </p:grpSpPr>
        <p:pic>
          <p:nvPicPr>
            <p:cNvPr id="50" name="Google Shape;50;p27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984765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Google Shape;51;p27"/>
            <p:cNvSpPr/>
            <p:nvPr/>
          </p:nvSpPr>
          <p:spPr>
            <a:xfrm>
              <a:off x="7053738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2" name="Google Shape;52;p27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3350" y="352918"/>
            <a:ext cx="1711887" cy="144894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7"/>
          <p:cNvSpPr txBox="1"/>
          <p:nvPr/>
        </p:nvSpPr>
        <p:spPr>
          <a:xfrm>
            <a:off x="702491" y="25467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Welcome!</a:t>
            </a:r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1"/>
          </p:nvPr>
        </p:nvSpPr>
        <p:spPr>
          <a:xfrm>
            <a:off x="702491" y="4358279"/>
            <a:ext cx="66762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2"/>
          </p:nvPr>
        </p:nvSpPr>
        <p:spPr>
          <a:xfrm>
            <a:off x="702491" y="5605076"/>
            <a:ext cx="64603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28"/>
          <p:cNvGrpSpPr/>
          <p:nvPr/>
        </p:nvGrpSpPr>
        <p:grpSpPr>
          <a:xfrm>
            <a:off x="4579981" y="-2"/>
            <a:ext cx="7612019" cy="6158038"/>
            <a:chOff x="3278441" y="0"/>
            <a:chExt cx="7349453" cy="6858000"/>
          </a:xfrm>
        </p:grpSpPr>
        <p:pic>
          <p:nvPicPr>
            <p:cNvPr id="58" name="Google Shape;58;p28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28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0" name="Google Shape;60;p28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1" name="Google Shape;61;p28"/>
          <p:cNvGrpSpPr/>
          <p:nvPr/>
        </p:nvGrpSpPr>
        <p:grpSpPr>
          <a:xfrm>
            <a:off x="10131180" y="352740"/>
            <a:ext cx="2196104" cy="1463092"/>
            <a:chOff x="5801990" y="-3127494"/>
            <a:chExt cx="3822443" cy="2546594"/>
          </a:xfrm>
        </p:grpSpPr>
        <p:pic>
          <p:nvPicPr>
            <p:cNvPr id="62" name="Google Shape;6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28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4" name="Google Shape;64;p28"/>
          <p:cNvSpPr txBox="1"/>
          <p:nvPr/>
        </p:nvSpPr>
        <p:spPr>
          <a:xfrm>
            <a:off x="702491" y="18863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702491" y="3697879"/>
            <a:ext cx="53935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body" idx="2"/>
          </p:nvPr>
        </p:nvSpPr>
        <p:spPr>
          <a:xfrm>
            <a:off x="702491" y="4944676"/>
            <a:ext cx="50506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folie">
  <p:cSld name="3_Titelfolie">
    <p:bg>
      <p:bgPr>
        <a:solidFill>
          <a:schemeClr val="dk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29"/>
          <p:cNvGrpSpPr/>
          <p:nvPr/>
        </p:nvGrpSpPr>
        <p:grpSpPr>
          <a:xfrm>
            <a:off x="4579981" y="-2"/>
            <a:ext cx="7612019" cy="6158038"/>
            <a:chOff x="3278441" y="0"/>
            <a:chExt cx="7349453" cy="6858000"/>
          </a:xfrm>
        </p:grpSpPr>
        <p:pic>
          <p:nvPicPr>
            <p:cNvPr id="69" name="Google Shape;69;p29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278441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29"/>
            <p:cNvSpPr/>
            <p:nvPr/>
          </p:nvSpPr>
          <p:spPr>
            <a:xfrm>
              <a:off x="6347419" y="0"/>
              <a:ext cx="4280475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1" name="Google Shape;71;p29"/>
          <p:cNvSpPr/>
          <p:nvPr/>
        </p:nvSpPr>
        <p:spPr>
          <a:xfrm>
            <a:off x="0" y="5942500"/>
            <a:ext cx="12192000" cy="9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2" name="Google Shape;72;p29"/>
          <p:cNvGrpSpPr/>
          <p:nvPr/>
        </p:nvGrpSpPr>
        <p:grpSpPr>
          <a:xfrm>
            <a:off x="10131180" y="352740"/>
            <a:ext cx="2196104" cy="1463092"/>
            <a:chOff x="5801990" y="-3127494"/>
            <a:chExt cx="3822443" cy="2546594"/>
          </a:xfrm>
        </p:grpSpPr>
        <p:pic>
          <p:nvPicPr>
            <p:cNvPr id="73" name="Google Shape;73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01990" y="-3127494"/>
              <a:ext cx="2370966" cy="2546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29"/>
            <p:cNvSpPr txBox="1"/>
            <p:nvPr/>
          </p:nvSpPr>
          <p:spPr>
            <a:xfrm>
              <a:off x="7626337" y="-1380315"/>
              <a:ext cx="1998096" cy="749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featuring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future</a:t>
              </a:r>
              <a:endParaRPr sz="1100" b="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5" name="Google Shape;75;p29"/>
          <p:cNvSpPr txBox="1"/>
          <p:nvPr/>
        </p:nvSpPr>
        <p:spPr>
          <a:xfrm>
            <a:off x="702491" y="1886306"/>
            <a:ext cx="6315959" cy="16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Welcome!</a:t>
            </a:r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>
            <a:off x="702491" y="3697879"/>
            <a:ext cx="5393509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2"/>
          </p:nvPr>
        </p:nvSpPr>
        <p:spPr>
          <a:xfrm>
            <a:off x="702491" y="4944676"/>
            <a:ext cx="505060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 2">
  <p:cSld name="1_Titelfolie 2">
    <p:bg>
      <p:bgPr>
        <a:solidFill>
          <a:schemeClr val="dk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30"/>
          <p:cNvGrpSpPr/>
          <p:nvPr/>
        </p:nvGrpSpPr>
        <p:grpSpPr>
          <a:xfrm>
            <a:off x="5589798" y="-1"/>
            <a:ext cx="7029102" cy="6857999"/>
            <a:chOff x="3461377" y="0"/>
            <a:chExt cx="6093970" cy="6858000"/>
          </a:xfrm>
        </p:grpSpPr>
        <p:pic>
          <p:nvPicPr>
            <p:cNvPr id="80" name="Google Shape;80;p30"/>
            <p:cNvPicPr preferRelativeResize="0"/>
            <p:nvPr/>
          </p:nvPicPr>
          <p:blipFill rotWithShape="1">
            <a:blip r:embed="rId2">
              <a:alphaModFix/>
            </a:blip>
            <a:srcRect t="56196" r="64536" b="15262"/>
            <a:stretch/>
          </p:blipFill>
          <p:spPr>
            <a:xfrm>
              <a:off x="3461377" y="0"/>
              <a:ext cx="3068978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30"/>
            <p:cNvSpPr/>
            <p:nvPr/>
          </p:nvSpPr>
          <p:spPr>
            <a:xfrm>
              <a:off x="6530365" y="0"/>
              <a:ext cx="3024982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82" name="Google Shape;82;p30" descr="Ein Bild, das Tex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3350" y="352918"/>
            <a:ext cx="1711887" cy="144894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0"/>
          <p:cNvSpPr txBox="1"/>
          <p:nvPr/>
        </p:nvSpPr>
        <p:spPr>
          <a:xfrm>
            <a:off x="702491" y="634933"/>
            <a:ext cx="3566810" cy="99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HERZLICH </a:t>
            </a:r>
            <a:endParaRPr sz="3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WILLKOMMEN</a:t>
            </a:r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body" idx="1"/>
          </p:nvPr>
        </p:nvSpPr>
        <p:spPr>
          <a:xfrm>
            <a:off x="702491" y="2984500"/>
            <a:ext cx="6587309" cy="174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body" idx="2"/>
          </p:nvPr>
        </p:nvSpPr>
        <p:spPr>
          <a:xfrm>
            <a:off x="702491" y="4899585"/>
            <a:ext cx="6315959" cy="89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21.xml"/><Relationship Id="rId4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ur05.safelinks.protection.outlook.com/?url=https%3A%2F%2Fwww.edu-circ.eu%2Fplatform%2F&amp;data=05%7C02%7Cchiara.remundos%40t2i.it%7C718c052a0ef1473e8e6808de58285fec%7C9d23353993164d2983257e09e4ec6db0%7C0%7C0%7C639045127627028652%7CUnknown%7CTWFpbGZsb3d8eyJFbXB0eU1hcGkiOnRydWUsIlYiOiIwLjAuMDAwMCIsIlAiOiJXaW4zMiIsIkFOIjoiTWFpbCIsIldUIjoyfQ%3D%3D%7C0%7C%7C%7C&amp;sdata=EdqwiWfZGCMMNej21W%2BT2d1MXiAqkef6t%2B86fiCYiSk%3D&amp;reserved=0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"/>
          <p:cNvSpPr txBox="1">
            <a:spLocks noGrp="1"/>
          </p:cNvSpPr>
          <p:nvPr>
            <p:ph type="body" idx="3"/>
          </p:nvPr>
        </p:nvSpPr>
        <p:spPr>
          <a:xfrm>
            <a:off x="702491" y="3697879"/>
            <a:ext cx="8199771" cy="10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" sz="4000" i="0" noProof="0" dirty="0" err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SUNRISE</a:t>
            </a:r>
            <a:r>
              <a:rPr lang="en" sz="4000" i="0" noProof="0" dirty="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endParaRPr lang="it-IT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" sz="4000" i="0" noProof="0" dirty="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Train the trainer </a:t>
            </a:r>
            <a:r>
              <a:rPr lang="en" sz="4000" i="0" noProof="0" dirty="0" err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Activity </a:t>
            </a:r>
            <a:r>
              <a:rPr lang="en" sz="4000" i="0" noProof="0" dirty="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:</a:t>
            </a:r>
            <a:endParaRPr lang="it-IT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" sz="4000" i="0" noProof="0" dirty="0" err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Sustainable </a:t>
            </a:r>
            <a:r>
              <a:rPr lang="en" sz="4000" i="0" noProof="0" dirty="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Business Model Canvas</a:t>
            </a:r>
            <a:endParaRPr lang="it-IT" i="0" noProof="0" dirty="0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424" name="Google Shape;424;p1"/>
          <p:cNvSpPr txBox="1">
            <a:spLocks noGrp="1"/>
          </p:cNvSpPr>
          <p:nvPr>
            <p:ph type="body" idx="4"/>
          </p:nvPr>
        </p:nvSpPr>
        <p:spPr>
          <a:xfrm>
            <a:off x="702491" y="4944676"/>
            <a:ext cx="6315959" cy="80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lang="it-IT" noProof="0" dirty="0"/>
          </a:p>
        </p:txBody>
      </p:sp>
      <p:sp>
        <p:nvSpPr>
          <p:cNvPr id="425" name="Google Shape;425;p1"/>
          <p:cNvSpPr/>
          <p:nvPr/>
        </p:nvSpPr>
        <p:spPr>
          <a:xfrm>
            <a:off x="1" y="5867400"/>
            <a:ext cx="121920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b="0" i="0" u="none" strike="noStrike" cap="none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8" name="Google Shape;428;p1" descr="Ein Bild, das Text, Screenshot, Schrif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945" y="242950"/>
            <a:ext cx="4533705" cy="160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60CA58D-2E2F-F0C1-E7C9-98278CB06F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985" t="21538" r="24175" b="14871"/>
          <a:stretch/>
        </p:blipFill>
        <p:spPr>
          <a:xfrm>
            <a:off x="5777802" y="134716"/>
            <a:ext cx="6320414" cy="4360984"/>
          </a:xfrm>
          <a:prstGeom prst="rect">
            <a:avLst/>
          </a:prstGeom>
        </p:spPr>
      </p:pic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0CB4D836-C8A9-5A83-26FF-2ED5ABA4F0F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279086" cy="6858000"/>
          </a:xfrm>
        </p:spPr>
        <p:txBody>
          <a:bodyPr/>
          <a:lstStyle/>
          <a:p>
            <a:endParaRPr lang="it-IT" noProof="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3A0726-0638-6DD8-9F61-CB0CC7BB1A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985" t="21538" r="24175" b="14871"/>
          <a:stretch/>
        </p:blipFill>
        <p:spPr>
          <a:xfrm>
            <a:off x="2190464" y="1275553"/>
            <a:ext cx="7704497" cy="531597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79ADE7B-64C0-38C4-6E0C-7BF927519A0C}"/>
              </a:ext>
            </a:extLst>
          </p:cNvPr>
          <p:cNvSpPr/>
          <p:nvPr/>
        </p:nvSpPr>
        <p:spPr>
          <a:xfrm>
            <a:off x="-118503" y="346601"/>
            <a:ext cx="117926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32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Sustainable </a:t>
            </a:r>
            <a:r>
              <a:rPr lang="en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Business Model Canvas - </a:t>
            </a:r>
            <a:r>
              <a:rPr lang="en" sz="32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it-IT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0"/>
          <p:cNvSpPr/>
          <p:nvPr/>
        </p:nvSpPr>
        <p:spPr>
          <a:xfrm>
            <a:off x="725214" y="528706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FURTHER INFORMATION QUESTIONS</a:t>
            </a:r>
            <a:endParaRPr lang="it-IT" noProof="0" dirty="0"/>
          </a:p>
        </p:txBody>
      </p:sp>
      <p:sp>
        <p:nvSpPr>
          <p:cNvPr id="549" name="Google Shape;549;p10"/>
          <p:cNvSpPr txBox="1"/>
          <p:nvPr/>
        </p:nvSpPr>
        <p:spPr>
          <a:xfrm rot="-5400000">
            <a:off x="-1177553" y="3777755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INFRASTRUCTURE</a:t>
            </a:r>
            <a:endParaRPr lang="it-IT" noProof="0" dirty="0"/>
          </a:p>
        </p:txBody>
      </p:sp>
      <p:sp>
        <p:nvSpPr>
          <p:cNvPr id="550" name="Google Shape;550;p10"/>
          <p:cNvSpPr txBox="1"/>
          <p:nvPr/>
        </p:nvSpPr>
        <p:spPr>
          <a:xfrm>
            <a:off x="4572000" y="1408390"/>
            <a:ext cx="7356564" cy="535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4. SUSTAINABLE TECHNOLOGY AND KEY RESOURCES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Basic questions: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resources does the startup need to operate?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resources are needed to realize the value proposition?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resources are needed for distribution, channels, customer relationships, revenue streams, etc.?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resources are available?</a:t>
            </a:r>
            <a:endParaRPr lang="it-IT" noProof="0" dirty="0"/>
          </a:p>
          <a:p>
            <a:pPr marL="171450" marR="0" lvl="0" indent="-825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it-IT" sz="1400" b="1" noProof="0" dirty="0">
              <a:solidFill>
                <a:srgbClr val="3185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Key questions about sustainability: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Objective: To assess the sustainability of critical resources.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percentage of your key resources (e.g., materials, energy, infrastructure) are renewable or sustainable?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Are there specific sustainability goals related to resource use that you would like to achieve?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obstacles do you encounter in sourcing more sustainable resources?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you ensure the long-term sustainability of your resource supply chain?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Are there untapped opportunities to use recycled or reused materials in your operations?</a:t>
            </a:r>
            <a:endParaRPr lang="it-IT" noProof="0" dirty="0"/>
          </a:p>
        </p:txBody>
      </p:sp>
      <p:pic>
        <p:nvPicPr>
          <p:cNvPr id="551" name="Google Shape;551;p10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-785" t="18917" r="60417" b="18909"/>
          <a:stretch/>
        </p:blipFill>
        <p:spPr>
          <a:xfrm>
            <a:off x="587921" y="2354317"/>
            <a:ext cx="3784382" cy="32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10"/>
          <p:cNvSpPr/>
          <p:nvPr/>
        </p:nvSpPr>
        <p:spPr>
          <a:xfrm>
            <a:off x="725214" y="2354317"/>
            <a:ext cx="3573517" cy="3216166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53" name="Google Shape;553;p10"/>
          <p:cNvCxnSpPr/>
          <p:nvPr/>
        </p:nvCxnSpPr>
        <p:spPr>
          <a:xfrm rot="10800000" flipH="1">
            <a:off x="4088524" y="1776248"/>
            <a:ext cx="483476" cy="2175642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823F4246-AE27-A0A4-FB04-E22C3213B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1"/>
          <p:cNvSpPr/>
          <p:nvPr/>
        </p:nvSpPr>
        <p:spPr>
          <a:xfrm>
            <a:off x="782072" y="442052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FURTHER INFORMATION QUESTIONS</a:t>
            </a:r>
            <a:endParaRPr lang="it-IT" noProof="0" dirty="0"/>
          </a:p>
        </p:txBody>
      </p:sp>
      <p:sp>
        <p:nvSpPr>
          <p:cNvPr id="560" name="Google Shape;560;p11"/>
          <p:cNvSpPr txBox="1"/>
          <p:nvPr/>
        </p:nvSpPr>
        <p:spPr>
          <a:xfrm>
            <a:off x="4572000" y="1408390"/>
            <a:ext cx="7356564" cy="535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5. SUSTAINABLE CUSTOMER RELATIONSHIPS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Basic questions: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to acquire, retain and grow your customer base?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kind of relationship does the customer expect?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should this relationship be established?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can you integrate these expectations into your business in terms of cost and format?</a:t>
            </a:r>
            <a:endParaRPr lang="it-IT" noProof="0" dirty="0"/>
          </a:p>
          <a:p>
            <a:pPr marL="171450" marR="0" lvl="0" indent="-825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it-IT" sz="1400" b="1" noProof="0" dirty="0">
              <a:solidFill>
                <a:srgbClr val="3185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Targeted questions on sustainability: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Objective: To explore the impact of sustainability on customer engagement.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you communicate your 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sustainability initiatives to customers </a:t>
            </a: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does sustainability influence the way you build and maintain customer trust?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feedback have you received from customers regarding your sustainability initiatives </a:t>
            </a: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Are there opportunities to more actively engage customers in your sustainability journey (e.g. through co-creation or feedback loops)?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you measure the impact of your sustainability-focused customer relationships?</a:t>
            </a:r>
            <a:endParaRPr lang="it-IT" noProof="0" dirty="0"/>
          </a:p>
        </p:txBody>
      </p:sp>
      <p:cxnSp>
        <p:nvCxnSpPr>
          <p:cNvPr id="561" name="Google Shape;561;p11"/>
          <p:cNvCxnSpPr/>
          <p:nvPr/>
        </p:nvCxnSpPr>
        <p:spPr>
          <a:xfrm rot="10800000" flipH="1">
            <a:off x="1545021" y="1776248"/>
            <a:ext cx="3026979" cy="872359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62" name="Google Shape;562;p11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61332" t="18918" b="18603"/>
          <a:stretch/>
        </p:blipFill>
        <p:spPr>
          <a:xfrm>
            <a:off x="418432" y="2554014"/>
            <a:ext cx="3624985" cy="323198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11"/>
          <p:cNvSpPr/>
          <p:nvPr/>
        </p:nvSpPr>
        <p:spPr>
          <a:xfrm>
            <a:off x="418432" y="2569828"/>
            <a:ext cx="3624985" cy="32161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4" name="Google Shape;564;p11"/>
          <p:cNvSpPr txBox="1"/>
          <p:nvPr/>
        </p:nvSpPr>
        <p:spPr>
          <a:xfrm rot="-5400000">
            <a:off x="-1356229" y="3993266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noProof="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CUSTOMER</a:t>
            </a:r>
            <a:endParaRPr lang="it-IT" noProof="0" dirty="0"/>
          </a:p>
        </p:txBody>
      </p: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B2E52A89-2D8D-8E89-9142-59429A745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2"/>
          <p:cNvSpPr/>
          <p:nvPr/>
        </p:nvSpPr>
        <p:spPr>
          <a:xfrm>
            <a:off x="802169" y="501392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FURTHER INFORMATION QUESTIONS</a:t>
            </a:r>
            <a:endParaRPr lang="it-IT" noProof="0" dirty="0"/>
          </a:p>
        </p:txBody>
      </p:sp>
      <p:sp>
        <p:nvSpPr>
          <p:cNvPr id="571" name="Google Shape;571;p12"/>
          <p:cNvSpPr txBox="1"/>
          <p:nvPr/>
        </p:nvSpPr>
        <p:spPr>
          <a:xfrm>
            <a:off x="4572000" y="1408390"/>
            <a:ext cx="7356564" cy="432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6. RESPONSIBLE CUSTOMERS (SEGMENTS)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Basic questions: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Who are we creating value for?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Who are our most important customers?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400" b="1" noProof="0" dirty="0">
              <a:solidFill>
                <a:srgbClr val="3185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Targeted questions on sustainability: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Objective: To evaluate how sustainability impacts the target markets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customer segments most value sustainability, and how do you address their needs?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Are there unreached customer segments that prioritize sustainability?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does sustainability influence your segmentation strategy (e.g. niche or mass markets)?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are the obstacles you encounter in marketing to sustainability-conscious customers?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you measure the value of sustainability for your key customer segments?</a:t>
            </a:r>
            <a:endParaRPr lang="it-IT" noProof="0" dirty="0"/>
          </a:p>
        </p:txBody>
      </p:sp>
      <p:cxnSp>
        <p:nvCxnSpPr>
          <p:cNvPr id="572" name="Google Shape;572;p12"/>
          <p:cNvCxnSpPr/>
          <p:nvPr/>
        </p:nvCxnSpPr>
        <p:spPr>
          <a:xfrm rot="10800000" flipH="1">
            <a:off x="3216166" y="1776248"/>
            <a:ext cx="1355834" cy="793580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73" name="Google Shape;573;p12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61332" t="18918" b="18603"/>
          <a:stretch/>
        </p:blipFill>
        <p:spPr>
          <a:xfrm>
            <a:off x="418432" y="2554014"/>
            <a:ext cx="3624985" cy="323198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12"/>
          <p:cNvSpPr/>
          <p:nvPr/>
        </p:nvSpPr>
        <p:spPr>
          <a:xfrm>
            <a:off x="418432" y="2569828"/>
            <a:ext cx="3624985" cy="32161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5" name="Google Shape;575;p12"/>
          <p:cNvSpPr txBox="1"/>
          <p:nvPr/>
        </p:nvSpPr>
        <p:spPr>
          <a:xfrm rot="-5400000">
            <a:off x="-1356229" y="3993266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noProof="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CUSTOMER</a:t>
            </a:r>
            <a:endParaRPr lang="it-IT" noProof="0" dirty="0"/>
          </a:p>
        </p:txBody>
      </p: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D078191F-48EC-4199-6376-4E0F14FC8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3"/>
          <p:cNvSpPr/>
          <p:nvPr/>
        </p:nvSpPr>
        <p:spPr>
          <a:xfrm>
            <a:off x="1130201" y="501392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In-depth questions</a:t>
            </a:r>
            <a:endParaRPr lang="it-IT" noProof="0" dirty="0"/>
          </a:p>
        </p:txBody>
      </p:sp>
      <p:sp>
        <p:nvSpPr>
          <p:cNvPr id="582" name="Google Shape;582;p13"/>
          <p:cNvSpPr txBox="1"/>
          <p:nvPr/>
        </p:nvSpPr>
        <p:spPr>
          <a:xfrm>
            <a:off x="4585615" y="1242836"/>
            <a:ext cx="7356564" cy="561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7. Sustainable channels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Basic questions: ( </a:t>
            </a:r>
            <a:r>
              <a:rPr lang="en" b="1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consider the sectors of logistics </a:t>
            </a: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, communications, sales, etc.)</a:t>
            </a:r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to reach your customers?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Through which channels does the customer want to be reached?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are the most effective channels?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much will it cost?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can they best be integrated into your and your customers' habits?</a:t>
            </a:r>
            <a:endParaRPr lang="it-IT" noProof="0" dirty="0"/>
          </a:p>
          <a:p>
            <a:pPr marL="171450" marR="0" lvl="0" indent="-825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it-IT" sz="1400" b="1" noProof="0" dirty="0">
              <a:solidFill>
                <a:srgbClr val="3185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Targeted questions on sustainability: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Objective: To examine the role of sustainability in delivery mechanisms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your current channels (e.g., distribution, sales, communications) reflect your sustainability values?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Are there more sustainable options for delivering your products and services to customers?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you measure the environmental impact of your distribution and communication channels?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obstacles prevent you from adopting more sustainable channels?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Are 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there </a:t>
            </a: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opportunities to use digital channels to improve </a:t>
            </a:r>
            <a:r>
              <a:rPr lang="en" sz="1400" noProof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sustainability </a:t>
            </a: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(e.g., reduction of printed materials, remote services)?</a:t>
            </a:r>
            <a:endParaRPr lang="it-IT" noProof="0" dirty="0"/>
          </a:p>
        </p:txBody>
      </p:sp>
      <p:pic>
        <p:nvPicPr>
          <p:cNvPr id="583" name="Google Shape;583;p13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61332" t="18918" b="18603"/>
          <a:stretch/>
        </p:blipFill>
        <p:spPr>
          <a:xfrm>
            <a:off x="418432" y="2554014"/>
            <a:ext cx="3624985" cy="323198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3"/>
          <p:cNvSpPr/>
          <p:nvPr/>
        </p:nvSpPr>
        <p:spPr>
          <a:xfrm>
            <a:off x="418432" y="2569828"/>
            <a:ext cx="3624985" cy="32161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5" name="Google Shape;585;p13"/>
          <p:cNvSpPr txBox="1"/>
          <p:nvPr/>
        </p:nvSpPr>
        <p:spPr>
          <a:xfrm rot="-5400000">
            <a:off x="-1356229" y="3993266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noProof="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CUSTOMER</a:t>
            </a:r>
            <a:endParaRPr lang="it-IT" noProof="0" dirty="0"/>
          </a:p>
        </p:txBody>
      </p:sp>
      <p:cxnSp>
        <p:nvCxnSpPr>
          <p:cNvPr id="586" name="Google Shape;586;p13"/>
          <p:cNvCxnSpPr/>
          <p:nvPr/>
        </p:nvCxnSpPr>
        <p:spPr>
          <a:xfrm rot="10800000" flipH="1">
            <a:off x="1555531" y="1776248"/>
            <a:ext cx="3016469" cy="2469931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7539D41E-377E-C8EC-A291-82622FAE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4"/>
          <p:cNvSpPr/>
          <p:nvPr/>
        </p:nvSpPr>
        <p:spPr>
          <a:xfrm>
            <a:off x="661492" y="785020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In-depth questions</a:t>
            </a:r>
            <a:endParaRPr lang="it-IT" noProof="0" dirty="0"/>
          </a:p>
        </p:txBody>
      </p:sp>
      <p:sp>
        <p:nvSpPr>
          <p:cNvPr id="593" name="Google Shape;593;p14"/>
          <p:cNvSpPr txBox="1"/>
          <p:nvPr/>
        </p:nvSpPr>
        <p:spPr>
          <a:xfrm>
            <a:off x="4572000" y="1408390"/>
            <a:ext cx="7356564" cy="328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SPECIAL – END OF CYCLE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Targeted questions on sustainability: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Objective: </a:t>
            </a:r>
            <a:r>
              <a:rPr lang="en" b="1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Address sustainability aspects in the final stages of a product or service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will your product be disposed of at the end of its life cycle?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measures can you take to extend the life of your product?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 you ensure that the materials in your product are reintroduced into the production cycle </a:t>
            </a: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are the environmental and social impacts at the end of the life cycle?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can you motivate customers to dispose of or return your product sustainably?</a:t>
            </a:r>
            <a:endParaRPr lang="it-IT" noProof="0" dirty="0"/>
          </a:p>
        </p:txBody>
      </p:sp>
      <p:pic>
        <p:nvPicPr>
          <p:cNvPr id="594" name="Google Shape;594;p14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61332" t="18918" b="18603"/>
          <a:stretch/>
        </p:blipFill>
        <p:spPr>
          <a:xfrm>
            <a:off x="418432" y="2554014"/>
            <a:ext cx="3624985" cy="323198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14"/>
          <p:cNvSpPr/>
          <p:nvPr/>
        </p:nvSpPr>
        <p:spPr>
          <a:xfrm>
            <a:off x="418432" y="2569828"/>
            <a:ext cx="3624985" cy="32161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6" name="Google Shape;596;p14"/>
          <p:cNvSpPr txBox="1"/>
          <p:nvPr/>
        </p:nvSpPr>
        <p:spPr>
          <a:xfrm rot="-5400000">
            <a:off x="-1356229" y="3993266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CUSTOMER</a:t>
            </a:r>
            <a:endParaRPr lang="it-IT" noProof="0" dirty="0"/>
          </a:p>
        </p:txBody>
      </p:sp>
      <p:cxnSp>
        <p:nvCxnSpPr>
          <p:cNvPr id="597" name="Google Shape;597;p14"/>
          <p:cNvCxnSpPr/>
          <p:nvPr/>
        </p:nvCxnSpPr>
        <p:spPr>
          <a:xfrm rot="10800000" flipH="1">
            <a:off x="3195145" y="1776248"/>
            <a:ext cx="1376855" cy="2469931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9AC7CA65-23B5-C14B-3DEF-A0DB7842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5"/>
          <p:cNvSpPr/>
          <p:nvPr/>
        </p:nvSpPr>
        <p:spPr>
          <a:xfrm>
            <a:off x="1505553" y="451285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FURTHER INFORMATION QUESTIONS</a:t>
            </a:r>
            <a:endParaRPr lang="it-IT" noProof="0" dirty="0"/>
          </a:p>
        </p:txBody>
      </p:sp>
      <p:sp>
        <p:nvSpPr>
          <p:cNvPr id="604" name="Google Shape;604;p15"/>
          <p:cNvSpPr txBox="1"/>
          <p:nvPr/>
        </p:nvSpPr>
        <p:spPr>
          <a:xfrm>
            <a:off x="656278" y="2316958"/>
            <a:ext cx="11267072" cy="458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8. COST STRUCTURE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Basic questions: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to reach your customers?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Through which channels does the customer want to be reached?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are the most effective channels?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much will they cost?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can they best be integrated into your and your customers' habits?</a:t>
            </a:r>
            <a:endParaRPr lang="it-IT" noProof="0" dirty="0"/>
          </a:p>
          <a:p>
            <a:pPr marL="171450" marR="0" lvl="0" indent="-825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it-IT" sz="1400" b="1" noProof="0" dirty="0">
              <a:solidFill>
                <a:srgbClr val="3185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Targeted questions on sustainability: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Objective: To analyze the financial impact on sustainability.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</a:t>
            </a:r>
            <a:r>
              <a:rPr lang="en" sz="1400" noProof="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 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sustainability initiatives affect your cost structure (e.g., higher upfront costs, long-term savings)?</a:t>
            </a:r>
            <a:endParaRPr lang="it-IT" noProof="0" dirty="0"/>
          </a:p>
          <a:p>
            <a:pPr marL="285750" lvl="0" indent="-285750" algn="just">
              <a:lnSpc>
                <a:spcPct val="120000"/>
              </a:lnSpc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Are there opportunities for savings through more sustainable practices (e.g., energy efficiency, waste reduction)?</a:t>
            </a:r>
          </a:p>
          <a:p>
            <a:pPr marL="285750" lvl="0" indent="-285750" algn="just">
              <a:lnSpc>
                <a:spcPct val="120000"/>
              </a:lnSpc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you allocate resources for sustainability initiatives in your budget?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challenges do you face in balancing sustainability goals with cost management?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you measure the ROI (return on investment) of sustainability initiatives?</a:t>
            </a:r>
            <a:endParaRPr lang="it-IT" noProof="0" dirty="0"/>
          </a:p>
        </p:txBody>
      </p:sp>
      <p:pic>
        <p:nvPicPr>
          <p:cNvPr id="605" name="Google Shape;605;p15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80459"/>
          <a:stretch/>
        </p:blipFill>
        <p:spPr>
          <a:xfrm>
            <a:off x="619452" y="1406010"/>
            <a:ext cx="9374803" cy="101086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15"/>
          <p:cNvSpPr/>
          <p:nvPr/>
        </p:nvSpPr>
        <p:spPr>
          <a:xfrm>
            <a:off x="683044" y="1438732"/>
            <a:ext cx="9311211" cy="97814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7" name="Google Shape;607;p15"/>
          <p:cNvSpPr txBox="1"/>
          <p:nvPr/>
        </p:nvSpPr>
        <p:spPr>
          <a:xfrm>
            <a:off x="9408153" y="1604659"/>
            <a:ext cx="32161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PROFIT </a:t>
            </a:r>
            <a:endParaRPr lang="it-IT" noProof="0" dirty="0"/>
          </a:p>
        </p:txBody>
      </p:sp>
      <p:cxnSp>
        <p:nvCxnSpPr>
          <p:cNvPr id="608" name="Google Shape;608;p15"/>
          <p:cNvCxnSpPr/>
          <p:nvPr/>
        </p:nvCxnSpPr>
        <p:spPr>
          <a:xfrm>
            <a:off x="3447054" y="1993185"/>
            <a:ext cx="0" cy="820489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66FA9070-1895-1BC1-FFC0-72663BD2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6"/>
          <p:cNvSpPr/>
          <p:nvPr/>
        </p:nvSpPr>
        <p:spPr>
          <a:xfrm>
            <a:off x="1274442" y="502421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FURTHER INFORMATION QUESTIONS</a:t>
            </a:r>
            <a:endParaRPr lang="it-IT" noProof="0" dirty="0"/>
          </a:p>
        </p:txBody>
      </p:sp>
      <p:sp>
        <p:nvSpPr>
          <p:cNvPr id="615" name="Google Shape;615;p16"/>
          <p:cNvSpPr txBox="1"/>
          <p:nvPr/>
        </p:nvSpPr>
        <p:spPr>
          <a:xfrm>
            <a:off x="661492" y="2452106"/>
            <a:ext cx="11267072" cy="4303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9. SOURCES OF REVENUE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Basic questions: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will you generate revenue?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value is the customer willing to pay?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would they prefer to pay?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much does each source of income contribute to total income?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 the revenue forecasts indicate an increase in profitability by the end of the projection period?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400" b="1" noProof="0" dirty="0">
              <a:solidFill>
                <a:srgbClr val="3185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Targeted questions on sustainability: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Objective: To explore how sustainability contributes to profitability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percentage of your revenue comes from sustainability-oriented products or services?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your customers perceive the value of sustainability in your offerings, and are they willing to pay a premium for it?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Have you explored new revenue streams based on sustainable practices (e.g. circular economy models, eco-services)?</a:t>
            </a:r>
            <a:endParaRPr lang="it-IT" noProof="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What obstacles do you encounter in monetizing sustainability initiatives?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you measure the impact of sustainability on your overall revenue growth?</a:t>
            </a:r>
            <a:endParaRPr lang="it-IT" noProof="0" dirty="0"/>
          </a:p>
        </p:txBody>
      </p:sp>
      <p:pic>
        <p:nvPicPr>
          <p:cNvPr id="616" name="Google Shape;616;p16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80459"/>
          <a:stretch/>
        </p:blipFill>
        <p:spPr>
          <a:xfrm>
            <a:off x="619452" y="1406010"/>
            <a:ext cx="9374803" cy="1010865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16"/>
          <p:cNvSpPr/>
          <p:nvPr/>
        </p:nvSpPr>
        <p:spPr>
          <a:xfrm>
            <a:off x="683044" y="1438732"/>
            <a:ext cx="9311211" cy="97814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8" name="Google Shape;618;p16"/>
          <p:cNvSpPr txBox="1"/>
          <p:nvPr/>
        </p:nvSpPr>
        <p:spPr>
          <a:xfrm>
            <a:off x="9433137" y="1604659"/>
            <a:ext cx="32161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PROFIT </a:t>
            </a:r>
            <a:endParaRPr lang="it-IT" noProof="0" dirty="0"/>
          </a:p>
        </p:txBody>
      </p:sp>
      <p:cxnSp>
        <p:nvCxnSpPr>
          <p:cNvPr id="619" name="Google Shape;619;p16"/>
          <p:cNvCxnSpPr/>
          <p:nvPr/>
        </p:nvCxnSpPr>
        <p:spPr>
          <a:xfrm flipH="1">
            <a:off x="3195145" y="1696971"/>
            <a:ext cx="3226676" cy="972657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7"/>
          <p:cNvSpPr/>
          <p:nvPr/>
        </p:nvSpPr>
        <p:spPr>
          <a:xfrm>
            <a:off x="1304587" y="440862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FURTHER INFORMATION QUESTIONS</a:t>
            </a:r>
            <a:endParaRPr lang="it-IT" noProof="0" dirty="0"/>
          </a:p>
        </p:txBody>
      </p:sp>
      <p:sp>
        <p:nvSpPr>
          <p:cNvPr id="626" name="Google Shape;626;p17"/>
          <p:cNvSpPr txBox="1"/>
          <p:nvPr/>
        </p:nvSpPr>
        <p:spPr>
          <a:xfrm>
            <a:off x="619452" y="2669628"/>
            <a:ext cx="11267072" cy="3028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SPECIAL - SUBSIDY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Targeted questions on sustainability: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Objective: Identify funding and support opportunities, including sustainability as a strategic advantage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government or private funding programs can you leverage to support sustainable innovations in your business model?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can you establish partnerships with organizations or institutions that promote sustainability projects?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internal resources can be mobilized to promote sustainability in your business model?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can you actively engage your customers and suppliers in promoting sustainability goals?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communication strategies can you use to highlight the benefits of your sustainable business practices and gain support?</a:t>
            </a:r>
            <a:endParaRPr lang="it-IT" noProof="0" dirty="0"/>
          </a:p>
        </p:txBody>
      </p:sp>
      <p:pic>
        <p:nvPicPr>
          <p:cNvPr id="627" name="Google Shape;627;p17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80459"/>
          <a:stretch/>
        </p:blipFill>
        <p:spPr>
          <a:xfrm>
            <a:off x="619452" y="1406010"/>
            <a:ext cx="9374803" cy="101086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17"/>
          <p:cNvSpPr/>
          <p:nvPr/>
        </p:nvSpPr>
        <p:spPr>
          <a:xfrm>
            <a:off x="683044" y="1438732"/>
            <a:ext cx="9311211" cy="97814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9" name="Google Shape;629;p17"/>
          <p:cNvSpPr txBox="1"/>
          <p:nvPr/>
        </p:nvSpPr>
        <p:spPr>
          <a:xfrm>
            <a:off x="9437004" y="1604659"/>
            <a:ext cx="32161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noProof="0" dirty="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PROFIT </a:t>
            </a:r>
            <a:endParaRPr lang="it-IT" noProof="0" dirty="0"/>
          </a:p>
        </p:txBody>
      </p:sp>
      <p:cxnSp>
        <p:nvCxnSpPr>
          <p:cNvPr id="630" name="Google Shape;630;p17"/>
          <p:cNvCxnSpPr/>
          <p:nvPr/>
        </p:nvCxnSpPr>
        <p:spPr>
          <a:xfrm flipH="1">
            <a:off x="3195145" y="1696971"/>
            <a:ext cx="1166648" cy="972657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0514D2D3-3494-7794-D2D3-30A15282F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8"/>
          <p:cNvSpPr/>
          <p:nvPr/>
        </p:nvSpPr>
        <p:spPr>
          <a:xfrm>
            <a:off x="2430002" y="414173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REFLECTION &amp; CONCLUSION</a:t>
            </a:r>
            <a:endParaRPr lang="it-IT" noProof="0" dirty="0"/>
          </a:p>
        </p:txBody>
      </p:sp>
      <p:pic>
        <p:nvPicPr>
          <p:cNvPr id="637" name="Google Shape;637;p18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b="81091"/>
          <a:stretch/>
        </p:blipFill>
        <p:spPr>
          <a:xfrm>
            <a:off x="661492" y="1408277"/>
            <a:ext cx="9374803" cy="978144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18"/>
          <p:cNvSpPr txBox="1"/>
          <p:nvPr/>
        </p:nvSpPr>
        <p:spPr>
          <a:xfrm>
            <a:off x="661492" y="2452106"/>
            <a:ext cx="11267072" cy="96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SUMMARY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Focus on </a:t>
            </a:r>
            <a:r>
              <a:rPr lang="en" b="1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key topics </a:t>
            </a: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on how to maximize the positive impact and minimize the negative impact of your business</a:t>
            </a:r>
            <a:endParaRPr lang="it-IT" sz="14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14EB0322-7E7A-5E99-E051-066E6126F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638;p18">
            <a:extLst>
              <a:ext uri="{FF2B5EF4-FFF2-40B4-BE49-F238E27FC236}">
                <a16:creationId xmlns:a16="http://schemas.microsoft.com/office/drawing/2014/main" id="{760DFFF0-23C7-0F9A-946D-DEB4CDB2F928}"/>
              </a:ext>
            </a:extLst>
          </p:cNvPr>
          <p:cNvSpPr txBox="1"/>
          <p:nvPr/>
        </p:nvSpPr>
        <p:spPr>
          <a:xfrm>
            <a:off x="744581" y="3841310"/>
            <a:ext cx="11267072" cy="284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noProof="0" dirty="0">
                <a:solidFill>
                  <a:schemeClr val="tx1"/>
                </a:solidFill>
                <a:latin typeface="Staatliches"/>
                <a:ea typeface="Staatliches"/>
                <a:cs typeface="Staatliches"/>
                <a:sym typeface="Staatliches"/>
              </a:rPr>
              <a:t>Thank you</a:t>
            </a:r>
            <a:endParaRPr lang="it-IT" sz="2400" noProof="0" dirty="0">
              <a:solidFill>
                <a:schemeClr val="tx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algn="just">
              <a:lnSpc>
                <a:spcPct val="120000"/>
              </a:lnSpc>
              <a:spcBef>
                <a:spcPts val="1300"/>
              </a:spcBef>
            </a:pPr>
            <a:r>
              <a:rPr lang="en" sz="1400" b="1" noProof="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For further information and </a:t>
            </a:r>
            <a:r>
              <a:rPr lang="en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materials, </a:t>
            </a:r>
            <a:r>
              <a:rPr lang="en-GB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GB" b="1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ccess the platform at: </a:t>
            </a:r>
            <a:r>
              <a:rPr lang="en-GB" u="sng" dirty="0">
                <a:hlinkClick r:id="rId5" tooltip="https://www.edu-circ.eu/platform/"/>
              </a:rPr>
              <a:t>https://www.edu-circ.eu/platform/</a:t>
            </a:r>
            <a:endParaRPr lang="it-IT" dirty="0"/>
          </a:p>
          <a:p>
            <a:pPr algn="just">
              <a:lnSpc>
                <a:spcPct val="120000"/>
              </a:lnSpc>
              <a:spcBef>
                <a:spcPts val="1300"/>
              </a:spcBef>
            </a:pPr>
            <a:r>
              <a:rPr lang="en-US" dirty="0"/>
              <a:t>The EDU-CIRC E-learning platform is a virtual learning space that promotes circular economy and </a:t>
            </a:r>
            <a:r>
              <a:rPr lang="en-US" dirty="0" err="1"/>
              <a:t>decarbonisation</a:t>
            </a:r>
            <a:r>
              <a:rPr lang="en-US" dirty="0"/>
              <a:t>. It offers training for young people, students, teachers and employees on the principles, methods and best practices of the circular economy, with a focus on the wood processing, construction and automotive industries. The platform provides educational resources developed through the analysis of existing materials, study visits to circular economy companies and cross-border hackathons. The content is tailored to different target groups and supports skills development and sustainable innovation.</a:t>
            </a:r>
            <a:endParaRPr lang="it-IT" dirty="0"/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lang="it-IT" sz="1400" noProof="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"/>
          <p:cNvSpPr/>
          <p:nvPr/>
        </p:nvSpPr>
        <p:spPr>
          <a:xfrm>
            <a:off x="1346647" y="245997"/>
            <a:ext cx="3426073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THE PURPOSE OF SUSTAINABLE BUSINESS MODELS</a:t>
            </a:r>
            <a:endParaRPr lang="it-IT" sz="4400" b="1" i="0" u="none" strike="noStrike" cap="none" noProof="0" dirty="0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439" name="Google Shape;439;p2"/>
          <p:cNvSpPr/>
          <p:nvPr/>
        </p:nvSpPr>
        <p:spPr>
          <a:xfrm>
            <a:off x="661492" y="4348063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9525" cap="flat" cmpd="sng">
            <a:solidFill>
              <a:srgbClr val="C7C7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5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0" name="Google Shape;440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384" y="4383485"/>
            <a:ext cx="283468" cy="354409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"/>
          <p:cNvSpPr/>
          <p:nvPr/>
        </p:nvSpPr>
        <p:spPr>
          <a:xfrm>
            <a:off x="1275755" y="4348063"/>
            <a:ext cx="2882702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Developing innovative models</a:t>
            </a:r>
            <a:endParaRPr lang="it-IT" sz="20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2"/>
          <p:cNvSpPr/>
          <p:nvPr/>
        </p:nvSpPr>
        <p:spPr>
          <a:xfrm>
            <a:off x="1275755" y="5114097"/>
            <a:ext cx="2882702" cy="90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Creating business approaches that balance profit with social and environmental responsibility.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2"/>
          <p:cNvSpPr/>
          <p:nvPr/>
        </p:nvSpPr>
        <p:spPr>
          <a:xfrm>
            <a:off x="4347468" y="4348063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9525" cap="flat" cmpd="sng">
            <a:solidFill>
              <a:srgbClr val="C7C7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5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4" name="Google Shape;444;p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8360" y="4383485"/>
            <a:ext cx="283468" cy="354409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"/>
          <p:cNvSpPr/>
          <p:nvPr/>
        </p:nvSpPr>
        <p:spPr>
          <a:xfrm>
            <a:off x="4961732" y="4348063"/>
            <a:ext cx="263892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Analyze existing models</a:t>
            </a:r>
            <a:endParaRPr lang="it-IT" sz="20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p2"/>
          <p:cNvSpPr/>
          <p:nvPr/>
        </p:nvSpPr>
        <p:spPr>
          <a:xfrm>
            <a:off x="4961732" y="5114097"/>
            <a:ext cx="2882702" cy="90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Identify areas for improvement by assessing the impact of business operations on sustainability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2"/>
          <p:cNvSpPr/>
          <p:nvPr/>
        </p:nvSpPr>
        <p:spPr>
          <a:xfrm>
            <a:off x="8033444" y="4348063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9525" cap="flat" cmpd="sng">
            <a:solidFill>
              <a:srgbClr val="C7C7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5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8" name="Google Shape;448;p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4337" y="4383485"/>
            <a:ext cx="283468" cy="35440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"/>
          <p:cNvSpPr/>
          <p:nvPr/>
        </p:nvSpPr>
        <p:spPr>
          <a:xfrm>
            <a:off x="8647708" y="4348063"/>
            <a:ext cx="276403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Facilitating communication</a:t>
            </a:r>
            <a:endParaRPr lang="it-IT" sz="20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2"/>
          <p:cNvSpPr/>
          <p:nvPr/>
        </p:nvSpPr>
        <p:spPr>
          <a:xfrm>
            <a:off x="8647707" y="5114097"/>
            <a:ext cx="2882702" cy="90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Foster clarity among team members and enable effective communication between stakeholders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9D95DAF-C339-66DB-F68B-D8DA8B26433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985" t="21538" r="24175" b="14871"/>
          <a:stretch/>
        </p:blipFill>
        <p:spPr>
          <a:xfrm>
            <a:off x="6096000" y="134716"/>
            <a:ext cx="6002216" cy="41414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"/>
          <p:cNvSpPr/>
          <p:nvPr/>
        </p:nvSpPr>
        <p:spPr>
          <a:xfrm>
            <a:off x="581105" y="323220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A HOLISTIC APPROACH TO BUSINESS</a:t>
            </a:r>
            <a:endParaRPr lang="it-IT" sz="4400" b="1" noProof="0" dirty="0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457" name="Google Shape;457;p3"/>
          <p:cNvSpPr/>
          <p:nvPr/>
        </p:nvSpPr>
        <p:spPr>
          <a:xfrm>
            <a:off x="1453158" y="3474824"/>
            <a:ext cx="236269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Economic</a:t>
            </a:r>
            <a:endParaRPr lang="it-IT" sz="20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3"/>
          <p:cNvSpPr/>
          <p:nvPr/>
        </p:nvSpPr>
        <p:spPr>
          <a:xfrm>
            <a:off x="176981" y="3883506"/>
            <a:ext cx="3638875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Focus on financial sustainability and long-term profit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9" name="Google Shape;459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78" y="2079511"/>
            <a:ext cx="3804146" cy="3804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2843" y="3575828"/>
            <a:ext cx="282773" cy="353517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"/>
          <p:cNvSpPr/>
          <p:nvPr/>
        </p:nvSpPr>
        <p:spPr>
          <a:xfrm>
            <a:off x="8281492" y="2452871"/>
            <a:ext cx="236269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Ecological</a:t>
            </a:r>
            <a:endParaRPr lang="it-IT" sz="20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" name="Google Shape;462;p3"/>
          <p:cNvSpPr/>
          <p:nvPr/>
        </p:nvSpPr>
        <p:spPr>
          <a:xfrm>
            <a:off x="8281492" y="2861553"/>
            <a:ext cx="3249018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Minimize environmental footprint and preserve natural resources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3" name="Google Shape;463;p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3878" y="2079511"/>
            <a:ext cx="3804146" cy="3804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89" y="2783269"/>
            <a:ext cx="282773" cy="353517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"/>
          <p:cNvSpPr/>
          <p:nvPr/>
        </p:nvSpPr>
        <p:spPr>
          <a:xfrm>
            <a:off x="8281492" y="4496677"/>
            <a:ext cx="236269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Social</a:t>
            </a:r>
            <a:endParaRPr lang="it-IT" sz="20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p3"/>
          <p:cNvSpPr/>
          <p:nvPr/>
        </p:nvSpPr>
        <p:spPr>
          <a:xfrm>
            <a:off x="8281492" y="4905360"/>
            <a:ext cx="3249018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Creating a positive impact on communities and workers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7" name="Google Shape;467;p3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93878" y="2079511"/>
            <a:ext cx="3804146" cy="3804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12111" y="5055081"/>
            <a:ext cx="282773" cy="353517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"/>
          <p:cNvSpPr/>
          <p:nvPr/>
        </p:nvSpPr>
        <p:spPr>
          <a:xfrm>
            <a:off x="661492" y="5770464"/>
            <a:ext cx="10869018" cy="30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p3"/>
          <p:cNvSpPr/>
          <p:nvPr/>
        </p:nvSpPr>
        <p:spPr>
          <a:xfrm>
            <a:off x="667841" y="1375669"/>
            <a:ext cx="5869593" cy="30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General objective: maximize positive impacts and minimize negative impacts on society and nature.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23281AAB-2314-30C3-C9FD-EF2A0A1B1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639" y="130771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"/>
          <p:cNvSpPr/>
          <p:nvPr/>
        </p:nvSpPr>
        <p:spPr>
          <a:xfrm>
            <a:off x="667841" y="1998146"/>
            <a:ext cx="236269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noProof="0" dirty="0">
                <a:solidFill>
                  <a:srgbClr val="1B1B27"/>
                </a:solidFill>
                <a:latin typeface="Open Sans"/>
                <a:ea typeface="Open Sans"/>
                <a:cs typeface="Open Sans"/>
                <a:sym typeface="Open Sans"/>
              </a:rPr>
              <a:t>Visual structure</a:t>
            </a:r>
            <a:endParaRPr lang="it-IT" sz="18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4"/>
          <p:cNvSpPr/>
          <p:nvPr/>
        </p:nvSpPr>
        <p:spPr>
          <a:xfrm>
            <a:off x="667841" y="2333269"/>
            <a:ext cx="5869592" cy="67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600"/>
              <a:buFont typeface="Arial"/>
              <a:buChar char="•"/>
            </a:pPr>
            <a:r>
              <a:rPr lang="en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Visualizing complex business relationships</a:t>
            </a:r>
            <a:endParaRPr lang="it-IT" noProof="0" dirty="0"/>
          </a:p>
          <a:p>
            <a:pPr marL="285750" marR="0" lvl="0" indent="-28575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600"/>
              <a:buFont typeface="Arial"/>
              <a:buChar char="•"/>
            </a:pPr>
            <a:r>
              <a:rPr lang="en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Quickly identify connections between different elements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4"/>
          <p:cNvSpPr/>
          <p:nvPr/>
        </p:nvSpPr>
        <p:spPr>
          <a:xfrm>
            <a:off x="650981" y="3261959"/>
            <a:ext cx="2362696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noProof="0" dirty="0">
                <a:solidFill>
                  <a:srgbClr val="1B1B27"/>
                </a:solidFill>
                <a:latin typeface="Open Sans"/>
                <a:ea typeface="Open Sans"/>
                <a:cs typeface="Open Sans"/>
                <a:sym typeface="Open Sans"/>
              </a:rPr>
              <a:t>Strategic focus</a:t>
            </a:r>
            <a:endParaRPr lang="it-IT" sz="18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4"/>
          <p:cNvSpPr/>
          <p:nvPr/>
        </p:nvSpPr>
        <p:spPr>
          <a:xfrm>
            <a:off x="648187" y="3655702"/>
            <a:ext cx="5366361" cy="73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600"/>
              <a:buFont typeface="Arial"/>
              <a:buChar char="•"/>
            </a:pPr>
            <a:r>
              <a:rPr lang="en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Focus on strategic priorities</a:t>
            </a:r>
            <a:endParaRPr lang="it-IT" noProof="0" dirty="0"/>
          </a:p>
          <a:p>
            <a:pPr marL="285750" marR="0" lvl="0" indent="-28575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600"/>
              <a:buFont typeface="Arial"/>
              <a:buChar char="•"/>
            </a:pPr>
            <a:r>
              <a:rPr lang="en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Address all critical aspects of business activity</a:t>
            </a:r>
            <a:endParaRPr lang="it-IT" sz="16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4"/>
          <p:cNvSpPr/>
          <p:nvPr/>
        </p:nvSpPr>
        <p:spPr>
          <a:xfrm>
            <a:off x="667841" y="1375669"/>
            <a:ext cx="5869593" cy="30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noProof="0" dirty="0">
                <a:solidFill>
                  <a:srgbClr val="3C3939"/>
                </a:solidFill>
                <a:latin typeface="Open Sans"/>
                <a:ea typeface="Open Sans"/>
                <a:cs typeface="Open Sans"/>
                <a:sym typeface="Open Sans"/>
              </a:rPr>
              <a:t>A visual approach to strategic transitions and development.</a:t>
            </a:r>
            <a:endParaRPr lang="it-IT" noProof="0" dirty="0"/>
          </a:p>
        </p:txBody>
      </p:sp>
      <p:pic>
        <p:nvPicPr>
          <p:cNvPr id="481" name="Google Shape;481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8584" y="-137160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"/>
          <p:cNvSpPr/>
          <p:nvPr/>
        </p:nvSpPr>
        <p:spPr>
          <a:xfrm>
            <a:off x="648188" y="28697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noProof="0" dirty="0" err="1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WHY </a:t>
            </a:r>
            <a:r>
              <a:rPr lang="en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USE SUSTAINABLE BUSINESS MODELS?</a:t>
            </a:r>
            <a:endParaRPr lang="it-IT" noProof="0" dirty="0"/>
          </a:p>
        </p:txBody>
      </p:sp>
      <p:sp>
        <p:nvSpPr>
          <p:cNvPr id="483" name="Google Shape;483;p4"/>
          <p:cNvSpPr/>
          <p:nvPr/>
        </p:nvSpPr>
        <p:spPr>
          <a:xfrm>
            <a:off x="650980" y="4661109"/>
            <a:ext cx="536636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noProof="0" dirty="0">
                <a:solidFill>
                  <a:srgbClr val="1B1B27"/>
                </a:solidFill>
                <a:latin typeface="Open Sans"/>
                <a:ea typeface="Open Sans"/>
                <a:cs typeface="Open Sans"/>
                <a:sym typeface="Open Sans"/>
              </a:rPr>
              <a:t>Supporting the transition to sustainability</a:t>
            </a:r>
            <a:endParaRPr lang="it-IT" sz="1800" b="1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4" name="Google Shape;484;p4"/>
          <p:cNvSpPr/>
          <p:nvPr/>
        </p:nvSpPr>
        <p:spPr>
          <a:xfrm>
            <a:off x="648188" y="5070592"/>
            <a:ext cx="5203924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4843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600"/>
              <a:buFont typeface="Arial"/>
              <a:buChar char="•"/>
            </a:pPr>
            <a:r>
              <a:rPr lang="en" sz="1600" noProof="0" dirty="0">
                <a:solidFill>
                  <a:srgbClr val="3C39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rPr>
              <a:t>Helps identify sustainable practices</a:t>
            </a:r>
            <a:endParaRPr lang="it-IT" sz="1600" noProof="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485" name="Google Shape;485;p4"/>
          <p:cNvSpPr/>
          <p:nvPr/>
        </p:nvSpPr>
        <p:spPr>
          <a:xfrm>
            <a:off x="667841" y="5712707"/>
            <a:ext cx="3166740" cy="33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noProof="0" dirty="0">
                <a:solidFill>
                  <a:srgbClr val="1B1B27"/>
                </a:solidFill>
                <a:latin typeface="Open Sans"/>
                <a:ea typeface="Open Sans"/>
                <a:cs typeface="Open Sans"/>
                <a:sym typeface="Open Sans"/>
              </a:rPr>
              <a:t>Iterative development</a:t>
            </a:r>
            <a:endParaRPr lang="it-IT" noProof="0" dirty="0"/>
          </a:p>
        </p:txBody>
      </p:sp>
      <p:sp>
        <p:nvSpPr>
          <p:cNvPr id="486" name="Google Shape;486;p4"/>
          <p:cNvSpPr/>
          <p:nvPr/>
        </p:nvSpPr>
        <p:spPr>
          <a:xfrm>
            <a:off x="512265" y="6199847"/>
            <a:ext cx="6180744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" sz="1600" noProof="0" dirty="0">
                <a:solidFill>
                  <a:srgbClr val="3C39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continuous improvement through feedback loops and prototyping</a:t>
            </a:r>
          </a:p>
        </p:txBody>
      </p: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75E89B5B-9073-7CC6-E57E-34AD92CA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0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"/>
          <p:cNvSpPr/>
          <p:nvPr/>
        </p:nvSpPr>
        <p:spPr>
          <a:xfrm>
            <a:off x="1938890" y="414173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SUSTAINABLE BUSINESS MODEL</a:t>
            </a:r>
            <a:endParaRPr lang="it-IT" noProof="0" dirty="0"/>
          </a:p>
        </p:txBody>
      </p:sp>
      <p:pic>
        <p:nvPicPr>
          <p:cNvPr id="493" name="Google Shape;493;p5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189" y="1223568"/>
            <a:ext cx="9374803" cy="5172958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"/>
          <p:cNvSpPr/>
          <p:nvPr/>
        </p:nvSpPr>
        <p:spPr>
          <a:xfrm>
            <a:off x="725214" y="2301767"/>
            <a:ext cx="3573517" cy="3216166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5" name="Google Shape;495;p5"/>
          <p:cNvSpPr txBox="1"/>
          <p:nvPr/>
        </p:nvSpPr>
        <p:spPr>
          <a:xfrm rot="-5400000">
            <a:off x="-1177553" y="3725205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INFRASTRUCTURE</a:t>
            </a:r>
            <a:endParaRPr lang="it-IT" noProof="0" dirty="0"/>
          </a:p>
        </p:txBody>
      </p:sp>
      <p:sp>
        <p:nvSpPr>
          <p:cNvPr id="496" name="Google Shape;496;p5"/>
          <p:cNvSpPr/>
          <p:nvPr/>
        </p:nvSpPr>
        <p:spPr>
          <a:xfrm>
            <a:off x="4298731" y="2160900"/>
            <a:ext cx="2112579" cy="3216166"/>
          </a:xfrm>
          <a:prstGeom prst="rect">
            <a:avLst/>
          </a:prstGeom>
          <a:solidFill>
            <a:srgbClr val="60C0CA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7" name="Google Shape;497;p5"/>
          <p:cNvSpPr txBox="1"/>
          <p:nvPr/>
        </p:nvSpPr>
        <p:spPr>
          <a:xfrm>
            <a:off x="3667235" y="1913769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noProof="0" dirty="0">
                <a:solidFill>
                  <a:srgbClr val="60C0CA"/>
                </a:solidFill>
                <a:latin typeface="Open Sans"/>
                <a:ea typeface="Open Sans"/>
                <a:cs typeface="Open Sans"/>
                <a:sym typeface="Open Sans"/>
              </a:rPr>
              <a:t>OFFER</a:t>
            </a:r>
            <a:endParaRPr lang="it-IT" noProof="0" dirty="0"/>
          </a:p>
        </p:txBody>
      </p:sp>
      <p:sp>
        <p:nvSpPr>
          <p:cNvPr id="498" name="Google Shape;498;p5"/>
          <p:cNvSpPr/>
          <p:nvPr/>
        </p:nvSpPr>
        <p:spPr>
          <a:xfrm>
            <a:off x="6411310" y="2317581"/>
            <a:ext cx="3624985" cy="32161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9" name="Google Shape;499;p5"/>
          <p:cNvSpPr txBox="1"/>
          <p:nvPr/>
        </p:nvSpPr>
        <p:spPr>
          <a:xfrm rot="5400000">
            <a:off x="9484501" y="3741019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noProof="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CUSTOMER</a:t>
            </a:r>
            <a:endParaRPr lang="it-IT" noProof="0" dirty="0"/>
          </a:p>
        </p:txBody>
      </p:sp>
      <p:sp>
        <p:nvSpPr>
          <p:cNvPr id="500" name="Google Shape;500;p5"/>
          <p:cNvSpPr/>
          <p:nvPr/>
        </p:nvSpPr>
        <p:spPr>
          <a:xfrm>
            <a:off x="725084" y="5517933"/>
            <a:ext cx="9311211" cy="97814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Google Shape;501;p5"/>
          <p:cNvSpPr txBox="1"/>
          <p:nvPr/>
        </p:nvSpPr>
        <p:spPr>
          <a:xfrm>
            <a:off x="4103291" y="6438226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noProof="0" dirty="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PROFIT MODEL</a:t>
            </a:r>
            <a:endParaRPr lang="it-IT" noProof="0" dirty="0"/>
          </a:p>
        </p:txBody>
      </p:sp>
      <p:sp>
        <p:nvSpPr>
          <p:cNvPr id="502" name="Google Shape;502;p5"/>
          <p:cNvSpPr txBox="1"/>
          <p:nvPr/>
        </p:nvSpPr>
        <p:spPr>
          <a:xfrm>
            <a:off x="-1" y="6579478"/>
            <a:ext cx="518160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Source: https://www.projektmagazin.de/methoden/sustainable-business-model-canvas</a:t>
            </a:r>
            <a:endParaRPr lang="it-IT" noProof="0" dirty="0"/>
          </a:p>
        </p:txBody>
      </p:sp>
      <p:pic>
        <p:nvPicPr>
          <p:cNvPr id="1026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3ECCFD22-CDA7-67E5-5C23-8AE5B72BB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"/>
          <p:cNvSpPr/>
          <p:nvPr/>
        </p:nvSpPr>
        <p:spPr>
          <a:xfrm>
            <a:off x="741878" y="533811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Recommendations for use</a:t>
            </a:r>
            <a:endParaRPr lang="it-IT" noProof="0" dirty="0"/>
          </a:p>
        </p:txBody>
      </p:sp>
      <p:sp>
        <p:nvSpPr>
          <p:cNvPr id="509" name="Google Shape;509;p6"/>
          <p:cNvSpPr txBox="1"/>
          <p:nvPr/>
        </p:nvSpPr>
        <p:spPr>
          <a:xfrm>
            <a:off x="741878" y="1900759"/>
            <a:ext cx="11386481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8591"/>
              </a:buClr>
              <a:buSzPts val="1400"/>
              <a:buFont typeface="Staatliches"/>
              <a:buAutoNum type="arabicPeriod"/>
            </a:pPr>
            <a:r>
              <a:rPr lang="en" sz="20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Start with a value proposition / OFFER</a:t>
            </a:r>
            <a:endParaRPr lang="it-IT" sz="2000" noProof="0" dirty="0"/>
          </a:p>
          <a:p>
            <a:pPr marL="742950" marR="0" lvl="1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2000" b="0" i="0" u="none" strike="noStrike" cap="none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clear understanding of the offerings as a starting point</a:t>
            </a:r>
            <a:endParaRPr lang="it-IT" sz="2000" noProof="0" dirty="0"/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8591"/>
              </a:buClr>
              <a:buSzPts val="1400"/>
              <a:buFont typeface="Staatliches"/>
              <a:buAutoNum type="arabicPeriod"/>
            </a:pPr>
            <a:r>
              <a:rPr lang="en" sz="20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PUSH vs. PULL approach</a:t>
            </a:r>
            <a:endParaRPr lang="it-IT" sz="2000" noProof="0" dirty="0"/>
          </a:p>
          <a:p>
            <a:pPr marL="800100" marR="0" lvl="1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20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Define whether your business is market-oriented </a:t>
            </a:r>
            <a:r>
              <a:rPr lang="en" sz="2000" b="0" i="0" u="none" strike="noStrike" cap="none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(PULL) or not (PUSH)</a:t>
            </a:r>
            <a:endParaRPr lang="it-IT" sz="2000" noProof="0" dirty="0"/>
          </a:p>
          <a:p>
            <a:pPr marL="800100" marR="0" lvl="1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2000" b="0" i="0" u="none" strike="noStrike" cap="none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PULL: Start with the customer segment</a:t>
            </a:r>
            <a:endParaRPr lang="it-IT" sz="2000" noProof="0" dirty="0"/>
          </a:p>
          <a:p>
            <a:pPr marL="800100" marR="0" lvl="1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2000" b="0" i="0" u="none" strike="noStrike" cap="none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PUSH: </a:t>
            </a:r>
            <a:r>
              <a:rPr lang="en" sz="20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Start with the infrastructure segment</a:t>
            </a:r>
            <a:endParaRPr lang="it-IT" sz="2000" noProof="0" dirty="0"/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8591"/>
              </a:buClr>
              <a:buSzPts val="1400"/>
              <a:buFont typeface="Staatliches"/>
              <a:buAutoNum type="arabicPeriod"/>
            </a:pPr>
            <a:r>
              <a:rPr lang="en" sz="20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Work on all elements</a:t>
            </a:r>
            <a:endParaRPr lang="it-IT" sz="2000" noProof="0" dirty="0"/>
          </a:p>
          <a:p>
            <a:pPr marL="800100" marR="0" lvl="1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2000" b="0" i="0" u="none" strike="noStrike" cap="none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Define the other elements of the model</a:t>
            </a:r>
            <a:endParaRPr lang="it-IT" sz="2000" noProof="0" dirty="0"/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18591"/>
              </a:buClr>
              <a:buSzPts val="1400"/>
              <a:buFont typeface="Staatliches"/>
              <a:buAutoNum type="arabicPeriod"/>
            </a:pPr>
            <a:r>
              <a:rPr lang="en" sz="20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Conclude with + and – as a summary of the main results</a:t>
            </a:r>
            <a:endParaRPr lang="it-IT" sz="2000" noProof="0" dirty="0"/>
          </a:p>
          <a:p>
            <a:pPr marL="800100" marR="0" lvl="1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20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reflection </a:t>
            </a:r>
            <a:endParaRPr lang="it-IT" sz="2000" noProof="0" dirty="0"/>
          </a:p>
        </p:txBody>
      </p: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74739626-4AC0-3669-AA64-D2563A6A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"/>
          <p:cNvSpPr/>
          <p:nvPr/>
        </p:nvSpPr>
        <p:spPr>
          <a:xfrm>
            <a:off x="651980" y="338488"/>
            <a:ext cx="7758490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QUESTIONS for further information</a:t>
            </a:r>
            <a:endParaRPr lang="it-IT" noProof="0" dirty="0"/>
          </a:p>
        </p:txBody>
      </p:sp>
      <p:sp>
        <p:nvSpPr>
          <p:cNvPr id="516" name="Google Shape;516;p7"/>
          <p:cNvSpPr txBox="1"/>
          <p:nvPr/>
        </p:nvSpPr>
        <p:spPr>
          <a:xfrm>
            <a:off x="3359606" y="1398342"/>
            <a:ext cx="8785971" cy="458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1. Value proposition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Basic questions: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value do we provide to the customer?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problem of our client are we helping to solve </a:t>
            </a: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product and service packages do we offer to each customer segment?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customer needs are we fulfilling?</a:t>
            </a:r>
            <a:endParaRPr lang="it-IT" noProof="0" dirty="0"/>
          </a:p>
          <a:p>
            <a:pPr marL="171450" marR="0" lvl="0" indent="-825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it-IT" sz="1400" b="1" noProof="0" dirty="0">
              <a:solidFill>
                <a:srgbClr val="3185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Questions about sustainability: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Objective: Understand how sustainability is integrated into offerings.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does your value proposition address sustainability issues (e.g., eco-friendly products, social impact)?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percentage of your value proposition is focused on environmental or social benefits?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important is sustainability to your customers and how does this influence your offerings?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Have you identified areas where your value proposition could better align with sustainability trends or customer expectations?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you measure the success of your sustainability-oriented proposals?</a:t>
            </a:r>
            <a:endParaRPr lang="it-IT" noProof="0" dirty="0"/>
          </a:p>
        </p:txBody>
      </p:sp>
      <p:cxnSp>
        <p:nvCxnSpPr>
          <p:cNvPr id="517" name="Google Shape;517;p7"/>
          <p:cNvCxnSpPr/>
          <p:nvPr/>
        </p:nvCxnSpPr>
        <p:spPr>
          <a:xfrm rot="10800000" flipH="1">
            <a:off x="2306683" y="1739462"/>
            <a:ext cx="861847" cy="651736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18" name="Google Shape;518;p7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38797" t="18919" r="38669" b="17486"/>
          <a:stretch/>
        </p:blipFill>
        <p:spPr>
          <a:xfrm>
            <a:off x="677918" y="2354317"/>
            <a:ext cx="2112580" cy="3289738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7"/>
          <p:cNvSpPr/>
          <p:nvPr/>
        </p:nvSpPr>
        <p:spPr>
          <a:xfrm>
            <a:off x="677918" y="2354317"/>
            <a:ext cx="2112579" cy="3216166"/>
          </a:xfrm>
          <a:prstGeom prst="rect">
            <a:avLst/>
          </a:prstGeom>
          <a:solidFill>
            <a:srgbClr val="60C0CA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0" name="Google Shape;520;p7"/>
          <p:cNvSpPr txBox="1"/>
          <p:nvPr/>
        </p:nvSpPr>
        <p:spPr>
          <a:xfrm>
            <a:off x="72361" y="1929533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noProof="0" dirty="0">
                <a:solidFill>
                  <a:srgbClr val="60C0CA"/>
                </a:solidFill>
                <a:latin typeface="Open Sans"/>
                <a:ea typeface="Open Sans"/>
                <a:cs typeface="Open Sans"/>
                <a:sym typeface="Open Sans"/>
              </a:rPr>
              <a:t>OFFER</a:t>
            </a:r>
            <a:endParaRPr lang="it-IT" noProof="0" dirty="0"/>
          </a:p>
        </p:txBody>
      </p: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FB9E0D28-4C99-F646-EBEE-36285799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"/>
          <p:cNvSpPr/>
          <p:nvPr/>
        </p:nvSpPr>
        <p:spPr>
          <a:xfrm>
            <a:off x="1130201" y="470899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In-depth questions</a:t>
            </a:r>
            <a:endParaRPr lang="it-IT" noProof="0" dirty="0"/>
          </a:p>
        </p:txBody>
      </p:sp>
      <p:pic>
        <p:nvPicPr>
          <p:cNvPr id="527" name="Google Shape;527;p8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-785" t="18917" r="60417" b="18909"/>
          <a:stretch/>
        </p:blipFill>
        <p:spPr>
          <a:xfrm>
            <a:off x="587921" y="2354317"/>
            <a:ext cx="3784382" cy="32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"/>
          <p:cNvSpPr/>
          <p:nvPr/>
        </p:nvSpPr>
        <p:spPr>
          <a:xfrm>
            <a:off x="725214" y="2354317"/>
            <a:ext cx="3573517" cy="3216166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9" name="Google Shape;529;p8"/>
          <p:cNvSpPr txBox="1"/>
          <p:nvPr/>
        </p:nvSpPr>
        <p:spPr>
          <a:xfrm rot="-5400000">
            <a:off x="-1177553" y="3777755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INFRASTRUCTURE</a:t>
            </a:r>
            <a:endParaRPr lang="it-IT" noProof="0" dirty="0"/>
          </a:p>
        </p:txBody>
      </p:sp>
      <p:sp>
        <p:nvSpPr>
          <p:cNvPr id="530" name="Google Shape;530;p8"/>
          <p:cNvSpPr txBox="1"/>
          <p:nvPr/>
        </p:nvSpPr>
        <p:spPr>
          <a:xfrm>
            <a:off x="4572000" y="1408390"/>
            <a:ext cx="7356564" cy="554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2. Sustainable partners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Basic questions: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Who are your main partners and suppliers?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resources do they provide?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activities do they do for you </a:t>
            </a: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is their motivation for the partnership?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4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Targeted questions on sustainability:</a:t>
            </a:r>
            <a:endParaRPr lang="it-IT" noProof="0" dirty="0"/>
          </a:p>
          <a:p>
            <a:pPr lvl="0" algn="just">
              <a:lnSpc>
                <a:spcPct val="120000"/>
              </a:lnSpc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Objective: To understand how sustainability impacts partnerships and </a:t>
            </a:r>
            <a:r>
              <a:rPr lang="en" b="1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supply chains</a:t>
            </a:r>
            <a:endParaRPr lang="it-IT" sz="1400" b="1" noProof="0" dirty="0">
              <a:solidFill>
                <a:srgbClr val="31859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1450" algn="just">
              <a:lnSpc>
                <a:spcPct val="120000"/>
              </a:lnSpc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your current partnerships contribute to your 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sustainability goals (sourcing </a:t>
            </a: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green materials, reducing emissions)?</a:t>
            </a:r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Are your key suppliers and partners aligned with your environmental and social impact goals? If not, what measures could be taken?</a:t>
            </a:r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you assess the environmental and social impact of your partners?</a:t>
            </a:r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Could you benefit from engaging with new partners who focus on sustainable practices?</a:t>
            </a:r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external resources (e.g., certifications, audits) could help your partners become more sustainable?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2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31" name="Google Shape;531;p8"/>
          <p:cNvCxnSpPr/>
          <p:nvPr/>
        </p:nvCxnSpPr>
        <p:spPr>
          <a:xfrm rot="10800000" flipH="1">
            <a:off x="1713186" y="1660634"/>
            <a:ext cx="2858814" cy="830318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01DAE941-6DCD-2311-92CA-C502DF2F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"/>
          <p:cNvSpPr/>
          <p:nvPr/>
        </p:nvSpPr>
        <p:spPr>
          <a:xfrm>
            <a:off x="888463" y="442052"/>
            <a:ext cx="6883598" cy="5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1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noProof="0" dirty="0">
                <a:solidFill>
                  <a:srgbClr val="1B1B27"/>
                </a:solidFill>
                <a:latin typeface="Staatliches"/>
                <a:ea typeface="Staatliches"/>
                <a:cs typeface="Staatliches"/>
                <a:sym typeface="Staatliches"/>
              </a:rPr>
              <a:t>In-depth questions</a:t>
            </a:r>
            <a:endParaRPr lang="it-IT" noProof="0" dirty="0"/>
          </a:p>
        </p:txBody>
      </p:sp>
      <p:sp>
        <p:nvSpPr>
          <p:cNvPr id="538" name="Google Shape;538;p9"/>
          <p:cNvSpPr txBox="1"/>
          <p:nvPr/>
        </p:nvSpPr>
        <p:spPr>
          <a:xfrm rot="-5400000">
            <a:off x="-1177553" y="3777755"/>
            <a:ext cx="321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INFRASTRUCTURE</a:t>
            </a:r>
            <a:endParaRPr lang="it-IT" noProof="0" dirty="0"/>
          </a:p>
        </p:txBody>
      </p:sp>
      <p:sp>
        <p:nvSpPr>
          <p:cNvPr id="539" name="Google Shape;539;p9"/>
          <p:cNvSpPr txBox="1"/>
          <p:nvPr/>
        </p:nvSpPr>
        <p:spPr>
          <a:xfrm>
            <a:off x="4572000" y="1408390"/>
            <a:ext cx="7356564" cy="483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noProof="0" dirty="0">
                <a:solidFill>
                  <a:srgbClr val="318591"/>
                </a:solidFill>
                <a:latin typeface="Staatliches"/>
                <a:ea typeface="Staatliches"/>
                <a:cs typeface="Staatliches"/>
                <a:sym typeface="Staatliches"/>
              </a:rPr>
              <a:t>3. Sustainable value creation / key </a:t>
            </a:r>
            <a:endParaRPr lang="it-IT" sz="2400" noProof="0" dirty="0">
              <a:solidFill>
                <a:srgbClr val="318591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Basic questions: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activities are needed to deliver the value proposition?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needs to be done to ensure the business model works?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activities are essential for distribution, channels, customer relationships, revenue streams, etc.?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4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In-depth questions on sustainability:</a:t>
            </a:r>
            <a:endParaRPr lang="it-IT" noProof="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noProof="0" dirty="0">
                <a:solidFill>
                  <a:srgbClr val="318591"/>
                </a:solidFill>
                <a:latin typeface="Open Sans"/>
                <a:ea typeface="Open Sans"/>
                <a:cs typeface="Open Sans"/>
                <a:sym typeface="Open Sans"/>
              </a:rPr>
              <a:t>Objective: Focus on sustainable processes and operations.</a:t>
            </a:r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of your main activities are currently aligned with your sustainability goals?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have you integrated waste reduction, energy efficiency, or other eco-friendly practices into your operations?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challenges do you face to make your core businesses more sustainable?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Are there activities that could be relocated or automated to improve sustainability?</a:t>
            </a:r>
            <a:endParaRPr lang="it-IT" noProof="0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noProof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you measure the environmental and social impact of your core activities?</a:t>
            </a:r>
            <a:endParaRPr lang="it-IT" sz="12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40" name="Google Shape;540;p9"/>
          <p:cNvCxnSpPr/>
          <p:nvPr/>
        </p:nvCxnSpPr>
        <p:spPr>
          <a:xfrm rot="10800000" flipH="1">
            <a:off x="4088524" y="1776248"/>
            <a:ext cx="483476" cy="578069"/>
          </a:xfrm>
          <a:prstGeom prst="straightConnector1">
            <a:avLst/>
          </a:prstGeom>
          <a:noFill/>
          <a:ln w="38100" cap="flat" cmpd="sng">
            <a:solidFill>
              <a:srgbClr val="31859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41" name="Google Shape;541;p9" descr="Ein Bild, das Text, Screenshot, Reihe, Zah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-785" t="18917" r="60417" b="18909"/>
          <a:stretch/>
        </p:blipFill>
        <p:spPr>
          <a:xfrm>
            <a:off x="587921" y="2354317"/>
            <a:ext cx="3784382" cy="32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9"/>
          <p:cNvSpPr/>
          <p:nvPr/>
        </p:nvSpPr>
        <p:spPr>
          <a:xfrm>
            <a:off x="725214" y="2354317"/>
            <a:ext cx="3573517" cy="3216166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noProof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2" descr="Immagine che contiene testo, schermata, Carattere, Blu elettrico&#10;&#10;Descrizione generata automaticamente">
            <a:extLst>
              <a:ext uri="{FF2B5EF4-FFF2-40B4-BE49-F238E27FC236}">
                <a16:creationId xmlns:a16="http://schemas.microsoft.com/office/drawing/2014/main" id="{736EE9CC-CD12-8257-CE86-FAE114BCB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03" y="171336"/>
            <a:ext cx="30289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novation Salzburg">
  <a:themeElements>
    <a:clrScheme name="Benutzerdefiniert 1">
      <a:dk1>
        <a:srgbClr val="000000"/>
      </a:dk1>
      <a:lt1>
        <a:srgbClr val="FFFFFF"/>
      </a:lt1>
      <a:dk2>
        <a:srgbClr val="173E43"/>
      </a:dk2>
      <a:lt2>
        <a:srgbClr val="D06922"/>
      </a:lt2>
      <a:accent1>
        <a:srgbClr val="969A9E"/>
      </a:accent1>
      <a:accent2>
        <a:srgbClr val="D06922"/>
      </a:accent2>
      <a:accent3>
        <a:srgbClr val="173E43"/>
      </a:accent3>
      <a:accent4>
        <a:srgbClr val="969A9E"/>
      </a:accent4>
      <a:accent5>
        <a:srgbClr val="D06922"/>
      </a:accent5>
      <a:accent6>
        <a:srgbClr val="173E43"/>
      </a:accent6>
      <a:hlink>
        <a:srgbClr val="D06922"/>
      </a:hlink>
      <a:folHlink>
        <a:srgbClr val="969A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novation Salzburg">
  <a:themeElements>
    <a:clrScheme name="Benutzerdefiniert 1">
      <a:dk1>
        <a:srgbClr val="000000"/>
      </a:dk1>
      <a:lt1>
        <a:srgbClr val="FFFFFF"/>
      </a:lt1>
      <a:dk2>
        <a:srgbClr val="173E43"/>
      </a:dk2>
      <a:lt2>
        <a:srgbClr val="D06922"/>
      </a:lt2>
      <a:accent1>
        <a:srgbClr val="969A9E"/>
      </a:accent1>
      <a:accent2>
        <a:srgbClr val="D06922"/>
      </a:accent2>
      <a:accent3>
        <a:srgbClr val="173E43"/>
      </a:accent3>
      <a:accent4>
        <a:srgbClr val="969A9E"/>
      </a:accent4>
      <a:accent5>
        <a:srgbClr val="D06922"/>
      </a:accent5>
      <a:accent6>
        <a:srgbClr val="173E43"/>
      </a:accent6>
      <a:hlink>
        <a:srgbClr val="D06922"/>
      </a:hlink>
      <a:folHlink>
        <a:srgbClr val="969A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1925</Words>
  <Application>Microsoft Office PowerPoint</Application>
  <PresentationFormat>Widescreen</PresentationFormat>
  <Paragraphs>235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Open Sans SemiBold</vt:lpstr>
      <vt:lpstr>Calibri</vt:lpstr>
      <vt:lpstr>Arial</vt:lpstr>
      <vt:lpstr>Open Sans ExtraBold</vt:lpstr>
      <vt:lpstr>Staatliches</vt:lpstr>
      <vt:lpstr>Open Sans</vt:lpstr>
      <vt:lpstr>Innovation Salzburg</vt:lpstr>
      <vt:lpstr>Innovation Salzburg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Eder Eva</dc:creator>
  <cp:lastModifiedBy>Chiara Remundos</cp:lastModifiedBy>
  <cp:revision>8</cp:revision>
  <cp:lastPrinted>2025-11-14T14:57:22Z</cp:lastPrinted>
  <dcterms:created xsi:type="dcterms:W3CDTF">2025-01-15T10:13:40Z</dcterms:created>
  <dcterms:modified xsi:type="dcterms:W3CDTF">2026-01-23T10:26:12Z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0x010100F4B3EECAFAE40142A183D0258624722C</vt:lpwstr>
  </property>
</Properties>
</file>