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5"/>
  </p:notesMasterIdLst>
  <p:handoutMasterIdLst>
    <p:handoutMasterId r:id="rId36"/>
  </p:handoutMasterIdLst>
  <p:sldIdLst>
    <p:sldId id="256" r:id="rId6"/>
    <p:sldId id="257" r:id="rId7"/>
    <p:sldId id="350" r:id="rId8"/>
    <p:sldId id="425" r:id="rId9"/>
    <p:sldId id="418" r:id="rId10"/>
    <p:sldId id="430" r:id="rId11"/>
    <p:sldId id="354" r:id="rId12"/>
    <p:sldId id="384" r:id="rId13"/>
    <p:sldId id="385" r:id="rId14"/>
    <p:sldId id="386" r:id="rId15"/>
    <p:sldId id="419" r:id="rId16"/>
    <p:sldId id="420" r:id="rId17"/>
    <p:sldId id="421" r:id="rId18"/>
    <p:sldId id="387" r:id="rId19"/>
    <p:sldId id="388" r:id="rId20"/>
    <p:sldId id="389" r:id="rId21"/>
    <p:sldId id="412" r:id="rId22"/>
    <p:sldId id="413" r:id="rId23"/>
    <p:sldId id="415" r:id="rId24"/>
    <p:sldId id="414" r:id="rId25"/>
    <p:sldId id="426" r:id="rId26"/>
    <p:sldId id="427" r:id="rId27"/>
    <p:sldId id="390" r:id="rId28"/>
    <p:sldId id="394" r:id="rId29"/>
    <p:sldId id="429" r:id="rId30"/>
    <p:sldId id="399" r:id="rId31"/>
    <p:sldId id="400" r:id="rId32"/>
    <p:sldId id="402" r:id="rId33"/>
    <p:sldId id="383" r:id="rId34"/>
  </p:sldIdLst>
  <p:sldSz cx="12192000" cy="6858000"/>
  <p:notesSz cx="6858000" cy="9144000"/>
  <p:embeddedFontLs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2F62A-2195-41E9-A23C-E67822E0C996}" v="16" dt="2025-10-05T10:36:44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2" autoAdjust="0"/>
    <p:restoredTop sz="83007" autoAdjust="0"/>
  </p:normalViewPr>
  <p:slideViewPr>
    <p:cSldViewPr snapToGrid="0">
      <p:cViewPr varScale="1">
        <p:scale>
          <a:sx n="68" d="100"/>
          <a:sy n="68" d="100"/>
        </p:scale>
        <p:origin x="11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20" Type="http://schemas.openxmlformats.org/officeDocument/2006/relationships/slide" Target="slides/slide15.xml"/><Relationship Id="rId70" Type="http://customschemas.google.com/relationships/presentationmetadata" Target="metadata"/><Relationship Id="rId7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 (Stud.)" userId="69ce212a-9b5f-4da4-98bd-f6d933cc1f8f" providerId="ADAL" clId="{8D9B4C9A-CAB6-4B33-ABF9-290B9127016A}"/>
    <pc:docChg chg="undo redo custSel addSld delSld modSld sldOrd">
      <pc:chgData name="Dasanayake Mudiyanselage Gehan Kavinda Dasanayake (Stud.)" userId="69ce212a-9b5f-4da4-98bd-f6d933cc1f8f" providerId="ADAL" clId="{8D9B4C9A-CAB6-4B33-ABF9-290B9127016A}" dt="2025-08-09T06:25:36.527" v="569" actId="962"/>
      <pc:docMkLst>
        <pc:docMk/>
      </pc:docMkLst>
      <pc:sldChg chg="modSp mod">
        <pc:chgData name="Dasanayake Mudiyanselage Gehan Kavinda Dasanayake (Stud.)" userId="69ce212a-9b5f-4da4-98bd-f6d933cc1f8f" providerId="ADAL" clId="{8D9B4C9A-CAB6-4B33-ABF9-290B9127016A}" dt="2025-08-09T06:25:36.527" v="569" actId="962"/>
        <pc:sldMkLst>
          <pc:docMk/>
          <pc:sldMk cId="0" sldId="256"/>
        </pc:sldMkLst>
      </pc:sldChg>
      <pc:sldChg chg="modSp mod">
        <pc:chgData name="Dasanayake Mudiyanselage Gehan Kavinda Dasanayake (Stud.)" userId="69ce212a-9b5f-4da4-98bd-f6d933cc1f8f" providerId="ADAL" clId="{8D9B4C9A-CAB6-4B33-ABF9-290B9127016A}" dt="2025-08-07T20:50:42.926" v="1" actId="14100"/>
        <pc:sldMkLst>
          <pc:docMk/>
          <pc:sldMk cId="2558031619" sldId="350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39:54.639" v="397" actId="20577"/>
        <pc:sldMkLst>
          <pc:docMk/>
          <pc:sldMk cId="1811221939" sldId="389"/>
        </pc:sldMkLst>
      </pc:sldChg>
      <pc:sldChg chg="modSp mod">
        <pc:chgData name="Dasanayake Mudiyanselage Gehan Kavinda Dasanayake (Stud.)" userId="69ce212a-9b5f-4da4-98bd-f6d933cc1f8f" providerId="ADAL" clId="{8D9B4C9A-CAB6-4B33-ABF9-290B9127016A}" dt="2025-08-08T18:16:33.677" v="280" actId="20577"/>
        <pc:sldMkLst>
          <pc:docMk/>
          <pc:sldMk cId="1372766663" sldId="390"/>
        </pc:sldMkLst>
      </pc:sldChg>
      <pc:sldChg chg="ord">
        <pc:chgData name="Dasanayake Mudiyanselage Gehan Kavinda Dasanayake (Stud.)" userId="69ce212a-9b5f-4da4-98bd-f6d933cc1f8f" providerId="ADAL" clId="{8D9B4C9A-CAB6-4B33-ABF9-290B9127016A}" dt="2025-08-08T21:23:45.200" v="376"/>
        <pc:sldMkLst>
          <pc:docMk/>
          <pc:sldMk cId="1537978578" sldId="394"/>
        </pc:sldMkLst>
      </pc:sldChg>
      <pc:sldChg chg="addSp delSp modSp mod">
        <pc:chgData name="Dasanayake Mudiyanselage Gehan Kavinda Dasanayake (Stud.)" userId="69ce212a-9b5f-4da4-98bd-f6d933cc1f8f" providerId="ADAL" clId="{8D9B4C9A-CAB6-4B33-ABF9-290B9127016A}" dt="2025-08-09T06:25:33.914" v="568" actId="113"/>
        <pc:sldMkLst>
          <pc:docMk/>
          <pc:sldMk cId="316793815" sldId="395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23:33.665" v="374" actId="47"/>
        <pc:sldMkLst>
          <pc:docMk/>
          <pc:sldMk cId="3547156425" sldId="396"/>
        </pc:sldMkLst>
      </pc:sldChg>
      <pc:sldChg chg="delSp del mod">
        <pc:chgData name="Dasanayake Mudiyanselage Gehan Kavinda Dasanayake (Stud.)" userId="69ce212a-9b5f-4da4-98bd-f6d933cc1f8f" providerId="ADAL" clId="{8D9B4C9A-CAB6-4B33-ABF9-290B9127016A}" dt="2025-08-08T21:23:50.576" v="377" actId="47"/>
        <pc:sldMkLst>
          <pc:docMk/>
          <pc:sldMk cId="1626531493" sldId="397"/>
        </pc:sldMkLst>
      </pc:sldChg>
      <pc:sldChg chg="addSp delSp modSp mod ord">
        <pc:chgData name="Dasanayake Mudiyanselage Gehan Kavinda Dasanayake (Stud.)" userId="69ce212a-9b5f-4da4-98bd-f6d933cc1f8f" providerId="ADAL" clId="{8D9B4C9A-CAB6-4B33-ABF9-290B9127016A}" dt="2025-08-08T21:55:30.101" v="533"/>
        <pc:sldMkLst>
          <pc:docMk/>
          <pc:sldMk cId="165275994" sldId="399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14.020" v="551" actId="478"/>
        <pc:sldMkLst>
          <pc:docMk/>
          <pc:sldMk cId="437343537" sldId="400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51:47.520" v="515" actId="47"/>
        <pc:sldMkLst>
          <pc:docMk/>
          <pc:sldMk cId="1608607099" sldId="401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08.112" v="550" actId="478"/>
        <pc:sldMkLst>
          <pc:docMk/>
          <pc:sldMk cId="1284609046" sldId="402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51:18.195" v="511" actId="47"/>
        <pc:sldMkLst>
          <pc:docMk/>
          <pc:sldMk cId="708848674" sldId="404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367" v="97" actId="47"/>
        <pc:sldMkLst>
          <pc:docMk/>
          <pc:sldMk cId="1040777161" sldId="406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891" v="98" actId="47"/>
        <pc:sldMkLst>
          <pc:docMk/>
          <pc:sldMk cId="2652023312" sldId="407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2.506" v="99" actId="47"/>
        <pc:sldMkLst>
          <pc:docMk/>
          <pc:sldMk cId="1585382657" sldId="408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3.277" v="100" actId="47"/>
        <pc:sldMkLst>
          <pc:docMk/>
          <pc:sldMk cId="2948449646" sldId="409"/>
        </pc:sldMkLst>
      </pc:sldChg>
      <pc:sldChg chg="addSp modSp mod">
        <pc:chgData name="Dasanayake Mudiyanselage Gehan Kavinda Dasanayake (Stud.)" userId="69ce212a-9b5f-4da4-98bd-f6d933cc1f8f" providerId="ADAL" clId="{8D9B4C9A-CAB6-4B33-ABF9-290B9127016A}" dt="2025-08-08T21:23:21.612" v="373" actId="207"/>
        <pc:sldMkLst>
          <pc:docMk/>
          <pc:sldMk cId="1643616797" sldId="410"/>
        </pc:sldMkLst>
      </pc:sldChg>
      <pc:sldChg chg="modSp del mod">
        <pc:chgData name="Dasanayake Mudiyanselage Gehan Kavinda Dasanayake (Stud.)" userId="69ce212a-9b5f-4da4-98bd-f6d933cc1f8f" providerId="ADAL" clId="{8D9B4C9A-CAB6-4B33-ABF9-290B9127016A}" dt="2025-08-07T22:08:58.801" v="266" actId="47"/>
        <pc:sldMkLst>
          <pc:docMk/>
          <pc:sldMk cId="3667727398" sldId="411"/>
        </pc:sldMkLst>
      </pc:sldChg>
      <pc:sldChg chg="addSp delSp modSp add mod">
        <pc:chgData name="Dasanayake Mudiyanselage Gehan Kavinda Dasanayake (Stud.)" userId="69ce212a-9b5f-4da4-98bd-f6d933cc1f8f" providerId="ADAL" clId="{8D9B4C9A-CAB6-4B33-ABF9-290B9127016A}" dt="2025-08-08T21:40:00.106" v="398"/>
        <pc:sldMkLst>
          <pc:docMk/>
          <pc:sldMk cId="3458720774" sldId="412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0:14.190" v="401"/>
        <pc:sldMkLst>
          <pc:docMk/>
          <pc:sldMk cId="2575378918" sldId="413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0:05.570" v="400"/>
        <pc:sldMkLst>
          <pc:docMk/>
          <pc:sldMk cId="1368741181" sldId="414"/>
        </pc:sldMkLst>
      </pc:sldChg>
      <pc:sldChg chg="modSp add mod ord">
        <pc:chgData name="Dasanayake Mudiyanselage Gehan Kavinda Dasanayake (Stud.)" userId="69ce212a-9b5f-4da4-98bd-f6d933cc1f8f" providerId="ADAL" clId="{8D9B4C9A-CAB6-4B33-ABF9-290B9127016A}" dt="2025-08-08T21:40:02.418" v="399"/>
        <pc:sldMkLst>
          <pc:docMk/>
          <pc:sldMk cId="3026682529" sldId="415"/>
        </pc:sldMkLst>
      </pc:sldChg>
      <pc:sldChg chg="delSp modSp add mod">
        <pc:chgData name="Dasanayake Mudiyanselage Gehan Kavinda Dasanayake (Stud.)" userId="69ce212a-9b5f-4da4-98bd-f6d933cc1f8f" providerId="ADAL" clId="{8D9B4C9A-CAB6-4B33-ABF9-290B9127016A}" dt="2025-08-08T21:47:16.061" v="456" actId="20577"/>
        <pc:sldMkLst>
          <pc:docMk/>
          <pc:sldMk cId="2773790551" sldId="416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8:27.242" v="483" actId="313"/>
        <pc:sldMkLst>
          <pc:docMk/>
          <pc:sldMk cId="1467606383" sldId="417"/>
        </pc:sldMkLst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 (Stud.)" userId="69ce212a-9b5f-4da4-98bd-f6d933cc1f8f" providerId="ADAL" clId="{8E6EE5B3-A9DC-4DC5-8457-3CEABB4AEA43}"/>
    <pc:docChg chg="undo redo custSel addSld delSld modSld sldOrd">
      <pc:chgData name="Dasanayake Mudiyanselage Gehan Kavinda Dasanayake (Stud.)" userId="69ce212a-9b5f-4da4-98bd-f6d933cc1f8f" providerId="ADAL" clId="{8E6EE5B3-A9DC-4DC5-8457-3CEABB4AEA43}" dt="2025-08-11T08:54:47.719" v="1294" actId="208"/>
      <pc:docMkLst>
        <pc:docMk/>
      </pc:docMkLst>
      <pc:sldChg chg="addSp delSp modSp mod">
        <pc:chgData name="Dasanayake Mudiyanselage Gehan Kavinda Dasanayake (Stud.)" userId="69ce212a-9b5f-4da4-98bd-f6d933cc1f8f" providerId="ADAL" clId="{8E6EE5B3-A9DC-4DC5-8457-3CEABB4AEA43}" dt="2025-08-09T09:51:25.201" v="139" actId="1076"/>
        <pc:sldMkLst>
          <pc:docMk/>
          <pc:sldMk cId="0" sldId="257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5:19.025" v="1199" actId="1076"/>
        <pc:sldMkLst>
          <pc:docMk/>
          <pc:sldMk cId="2558031619" sldId="350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20:19.187" v="1080" actId="20577"/>
        <pc:sldMkLst>
          <pc:docMk/>
          <pc:sldMk cId="3726280386" sldId="354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7:02.663" v="1216" actId="404"/>
        <pc:sldMkLst>
          <pc:docMk/>
          <pc:sldMk cId="2910219850" sldId="383"/>
        </pc:sldMkLst>
      </pc:sldChg>
      <pc:sldChg chg="modSp mod modAnim">
        <pc:chgData name="Dasanayake Mudiyanselage Gehan Kavinda Dasanayake (Stud.)" userId="69ce212a-9b5f-4da4-98bd-f6d933cc1f8f" providerId="ADAL" clId="{8E6EE5B3-A9DC-4DC5-8457-3CEABB4AEA43}" dt="2025-08-11T06:14:39.183" v="261" actId="404"/>
        <pc:sldMkLst>
          <pc:docMk/>
          <pc:sldMk cId="3536162541" sldId="384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7:30.696" v="1219" actId="114"/>
        <pc:sldMkLst>
          <pc:docMk/>
          <pc:sldMk cId="3690519232" sldId="385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08:27.822" v="984" actId="1076"/>
        <pc:sldMkLst>
          <pc:docMk/>
          <pc:sldMk cId="307724014" sldId="386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6:54:59.259" v="562" actId="404"/>
        <pc:sldMkLst>
          <pc:docMk/>
          <pc:sldMk cId="2153729955" sldId="387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6:10.854" v="1202" actId="114"/>
        <pc:sldMkLst>
          <pc:docMk/>
          <pc:sldMk cId="707268186" sldId="388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07.512" v="1201" actId="114"/>
        <pc:sldMkLst>
          <pc:docMk/>
          <pc:sldMk cId="1811221939" sldId="389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40.788" v="1208" actId="114"/>
        <pc:sldMkLst>
          <pc:docMk/>
          <pc:sldMk cId="1372766663" sldId="39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8:07.858" v="1222" actId="1076"/>
        <pc:sldMkLst>
          <pc:docMk/>
          <pc:sldMk cId="1098956803" sldId="391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50.057" v="1210" actId="114"/>
        <pc:sldMkLst>
          <pc:docMk/>
          <pc:sldMk cId="3052670143" sldId="392"/>
        </pc:sldMkLst>
      </pc:sldChg>
      <pc:sldChg chg="delSp modSp del mod">
        <pc:chgData name="Dasanayake Mudiyanselage Gehan Kavinda Dasanayake (Stud.)" userId="69ce212a-9b5f-4da4-98bd-f6d933cc1f8f" providerId="ADAL" clId="{8E6EE5B3-A9DC-4DC5-8457-3CEABB4AEA43}" dt="2025-08-09T09:45:26.715" v="79" actId="47"/>
        <pc:sldMkLst>
          <pc:docMk/>
          <pc:sldMk cId="1135204281" sldId="393"/>
        </pc:sldMkLst>
      </pc:sldChg>
      <pc:sldChg chg="ord">
        <pc:chgData name="Dasanayake Mudiyanselage Gehan Kavinda Dasanayake (Stud.)" userId="69ce212a-9b5f-4da4-98bd-f6d933cc1f8f" providerId="ADAL" clId="{8E6EE5B3-A9DC-4DC5-8457-3CEABB4AEA43}" dt="2025-08-11T08:14:52.493" v="1075"/>
        <pc:sldMkLst>
          <pc:docMk/>
          <pc:sldMk cId="1537978578" sldId="394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09T09:48:21.987" v="111" actId="47"/>
        <pc:sldMkLst>
          <pc:docMk/>
          <pc:sldMk cId="316793815" sldId="395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54.907" v="1211" actId="114"/>
        <pc:sldMkLst>
          <pc:docMk/>
          <pc:sldMk cId="165275994" sldId="399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51:31.195" v="1262" actId="1076"/>
        <pc:sldMkLst>
          <pc:docMk/>
          <pc:sldMk cId="437343537" sldId="40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53:25.136" v="1287" actId="313"/>
        <pc:sldMkLst>
          <pc:docMk/>
          <pc:sldMk cId="1284609046" sldId="402"/>
        </pc:sldMkLst>
      </pc:sldChg>
      <pc:sldChg chg="addSp delSp modSp mod ord">
        <pc:chgData name="Dasanayake Mudiyanselage Gehan Kavinda Dasanayake (Stud.)" userId="69ce212a-9b5f-4da4-98bd-f6d933cc1f8f" providerId="ADAL" clId="{8E6EE5B3-A9DC-4DC5-8457-3CEABB4AEA43}" dt="2025-08-11T08:48:39.688" v="1233" actId="14100"/>
        <pc:sldMkLst>
          <pc:docMk/>
          <pc:sldMk cId="1643616797" sldId="41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22.348" v="1203" actId="114"/>
        <pc:sldMkLst>
          <pc:docMk/>
          <pc:sldMk cId="3458720774" sldId="412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25.827" v="1204" actId="114"/>
        <pc:sldMkLst>
          <pc:docMk/>
          <pc:sldMk cId="2575378918" sldId="413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4.600" v="1206" actId="114"/>
        <pc:sldMkLst>
          <pc:docMk/>
          <pc:sldMk cId="1368741181" sldId="414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0.253" v="1205" actId="114"/>
        <pc:sldMkLst>
          <pc:docMk/>
          <pc:sldMk cId="3026682529" sldId="415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11T06:54:31.337" v="558" actId="47"/>
        <pc:sldMkLst>
          <pc:docMk/>
          <pc:sldMk cId="2773790551" sldId="416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09:33.055" v="992" actId="1076"/>
        <pc:sldMkLst>
          <pc:docMk/>
          <pc:sldMk cId="1467606383" sldId="417"/>
        </pc:sldMkLst>
      </pc:sldChg>
      <pc:sldChg chg="addSp delSp modSp new mod modAnim">
        <pc:chgData name="Dasanayake Mudiyanselage Gehan Kavinda Dasanayake (Stud.)" userId="69ce212a-9b5f-4da4-98bd-f6d933cc1f8f" providerId="ADAL" clId="{8E6EE5B3-A9DC-4DC5-8457-3CEABB4AEA43}" dt="2025-08-11T08:54:47.719" v="1294" actId="208"/>
        <pc:sldMkLst>
          <pc:docMk/>
          <pc:sldMk cId="3010856807" sldId="418"/>
        </pc:sldMkLst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08:45.872" v="986" actId="1076"/>
        <pc:sldMkLst>
          <pc:docMk/>
          <pc:sldMk cId="2114252350" sldId="419"/>
        </pc:sldMkLst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02.992" v="989" actId="1076"/>
        <pc:sldMkLst>
          <pc:docMk/>
          <pc:sldMk cId="848026904" sldId="420"/>
        </pc:sldMkLst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25.100" v="991" actId="1076"/>
        <pc:sldMkLst>
          <pc:docMk/>
          <pc:sldMk cId="3777992941" sldId="421"/>
        </pc:sldMkLst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47:39.665" v="1221" actId="114"/>
        <pc:sldMkLst>
          <pc:docMk/>
          <pc:sldMk cId="2071297312" sldId="422"/>
        </pc:sldMkLst>
      </pc:sldChg>
    </pc:docChg>
  </pc:docChgLst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</pc:sldChg>
    </pc:docChg>
  </pc:docChgLst>
  <pc:docChgLst>
    <pc:chgData name="Dasanayake Mudiyanselage Gehan Kavinda Dasanayake" userId="69ce212a-9b5f-4da4-98bd-f6d933cc1f8f" providerId="ADAL" clId="{8D9B4C9A-CAB6-4B33-ABF9-290B9127016A}"/>
    <pc:docChg chg="undo redo custSel addSld delSld modSld sldOrd">
      <pc:chgData name="Dasanayake Mudiyanselage Gehan Kavinda Dasanayake" userId="69ce212a-9b5f-4da4-98bd-f6d933cc1f8f" providerId="ADAL" clId="{8D9B4C9A-CAB6-4B33-ABF9-290B9127016A}" dt="2025-08-07T14:58:10.663" v="806"/>
      <pc:docMkLst>
        <pc:docMk/>
      </pc:docMkLst>
      <pc:sldChg chg="modSp mod">
        <pc:chgData name="Dasanayake Mudiyanselage Gehan Kavinda Dasanayake" userId="69ce212a-9b5f-4da4-98bd-f6d933cc1f8f" providerId="ADAL" clId="{8D9B4C9A-CAB6-4B33-ABF9-290B9127016A}" dt="2025-08-07T10:15:20.602" v="13" actId="1076"/>
        <pc:sldMkLst>
          <pc:docMk/>
          <pc:sldMk cId="0" sldId="2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16:04.299" v="14" actId="47"/>
        <pc:sldMkLst>
          <pc:docMk/>
          <pc:sldMk cId="2609274606" sldId="349"/>
        </pc:sldMkLst>
      </pc:sldChg>
      <pc:sldChg chg="addSp delSp modSp mod ord modNotesTx">
        <pc:chgData name="Dasanayake Mudiyanselage Gehan Kavinda Dasanayake" userId="69ce212a-9b5f-4da4-98bd-f6d933cc1f8f" providerId="ADAL" clId="{8D9B4C9A-CAB6-4B33-ABF9-290B9127016A}" dt="2025-08-07T10:31:53.827" v="196" actId="20577"/>
        <pc:sldMkLst>
          <pc:docMk/>
          <pc:sldMk cId="2558031619" sldId="35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673" v="109" actId="47"/>
        <pc:sldMkLst>
          <pc:docMk/>
          <pc:sldMk cId="1589048356" sldId="35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5.281" v="110" actId="47"/>
        <pc:sldMkLst>
          <pc:docMk/>
          <pc:sldMk cId="1693913059" sldId="353"/>
        </pc:sldMkLst>
      </pc:sldChg>
      <pc:sldChg chg="addSp delSp modSp mod modNotesTx">
        <pc:chgData name="Dasanayake Mudiyanselage Gehan Kavinda Dasanayake" userId="69ce212a-9b5f-4da4-98bd-f6d933cc1f8f" providerId="ADAL" clId="{8D9B4C9A-CAB6-4B33-ABF9-290B9127016A}" dt="2025-08-07T11:43:19.349" v="271" actId="14100"/>
        <pc:sldMkLst>
          <pc:docMk/>
          <pc:sldMk cId="3726280386" sldId="35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8.964" v="115" actId="47"/>
        <pc:sldMkLst>
          <pc:docMk/>
          <pc:sldMk cId="2457148078" sldId="35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9.593" v="116" actId="47"/>
        <pc:sldMkLst>
          <pc:docMk/>
          <pc:sldMk cId="3737870921" sldId="35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631" v="118" actId="47"/>
        <pc:sldMkLst>
          <pc:docMk/>
          <pc:sldMk cId="1946308074" sldId="3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978" v="119" actId="47"/>
        <pc:sldMkLst>
          <pc:docMk/>
          <pc:sldMk cId="4148876694" sldId="35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251" v="120" actId="47"/>
        <pc:sldMkLst>
          <pc:docMk/>
          <pc:sldMk cId="1691728776" sldId="35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934" v="125" actId="47"/>
        <pc:sldMkLst>
          <pc:docMk/>
          <pc:sldMk cId="89719533" sldId="36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3.514" v="126" actId="47"/>
        <pc:sldMkLst>
          <pc:docMk/>
          <pc:sldMk cId="3581416447" sldId="36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339" v="127" actId="47"/>
        <pc:sldMkLst>
          <pc:docMk/>
          <pc:sldMk cId="3731032413" sldId="362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930" v="128" actId="47"/>
        <pc:sldMkLst>
          <pc:docMk/>
          <pc:sldMk cId="3297787084" sldId="36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002" v="130" actId="47"/>
        <pc:sldMkLst>
          <pc:docMk/>
          <pc:sldMk cId="2435489040" sldId="36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631" v="131" actId="47"/>
        <pc:sldMkLst>
          <pc:docMk/>
          <pc:sldMk cId="948977967" sldId="36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7.230" v="132" actId="47"/>
        <pc:sldMkLst>
          <pc:docMk/>
          <pc:sldMk cId="1850325109" sldId="36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9.555" v="133" actId="47"/>
        <pc:sldMkLst>
          <pc:docMk/>
          <pc:sldMk cId="1574737376" sldId="36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271" v="108" actId="47"/>
        <pc:sldMkLst>
          <pc:docMk/>
          <pc:sldMk cId="1575332378" sldId="37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240" v="117" actId="47"/>
        <pc:sldMkLst>
          <pc:docMk/>
          <pc:sldMk cId="553291502" sldId="37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5.402" v="129" actId="47"/>
        <pc:sldMkLst>
          <pc:docMk/>
          <pc:sldMk cId="1749538849" sldId="38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0.513" v="134" actId="47"/>
        <pc:sldMkLst>
          <pc:docMk/>
          <pc:sldMk cId="4025774735" sldId="38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1.450" v="135" actId="47"/>
        <pc:sldMkLst>
          <pc:docMk/>
          <pc:sldMk cId="262073165" sldId="382"/>
        </pc:sldMkLst>
      </pc:sldChg>
      <pc:sldChg chg="modNotesTx">
        <pc:chgData name="Dasanayake Mudiyanselage Gehan Kavinda Dasanayake" userId="69ce212a-9b5f-4da4-98bd-f6d933cc1f8f" providerId="ADAL" clId="{8D9B4C9A-CAB6-4B33-ABF9-290B9127016A}" dt="2025-08-07T10:32:01.760" v="198" actId="6549"/>
        <pc:sldMkLst>
          <pc:docMk/>
          <pc:sldMk cId="2910219850" sldId="383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498" v="121" actId="47"/>
        <pc:sldMkLst>
          <pc:docMk/>
          <pc:sldMk cId="2363327279" sldId="384"/>
        </pc:sldMkLst>
      </pc:sldChg>
      <pc:sldChg chg="addSp delSp modSp add mod modNotesTx">
        <pc:chgData name="Dasanayake Mudiyanselage Gehan Kavinda Dasanayake" userId="69ce212a-9b5f-4da4-98bd-f6d933cc1f8f" providerId="ADAL" clId="{8D9B4C9A-CAB6-4B33-ABF9-290B9127016A}" dt="2025-08-07T12:06:45.006" v="295" actId="20577"/>
        <pc:sldMkLst>
          <pc:docMk/>
          <pc:sldMk cId="3536162541" sldId="384"/>
        </pc:sldMkLst>
      </pc:sldChg>
      <pc:sldChg chg="addSp delSp add del">
        <pc:chgData name="Dasanayake Mudiyanselage Gehan Kavinda Dasanayake" userId="69ce212a-9b5f-4da4-98bd-f6d933cc1f8f" providerId="ADAL" clId="{8D9B4C9A-CAB6-4B33-ABF9-290B9127016A}" dt="2025-08-07T10:32:08.870" v="202" actId="2890"/>
        <pc:sldMkLst>
          <pc:docMk/>
          <pc:sldMk cId="2587737465" sldId="385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2:25:53.952" v="325" actId="14100"/>
        <pc:sldMkLst>
          <pc:docMk/>
          <pc:sldMk cId="3690519232" sldId="38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222" v="124" actId="47"/>
        <pc:sldMkLst>
          <pc:docMk/>
          <pc:sldMk cId="4283276084" sldId="385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42:21.426" v="418" actId="1076"/>
        <pc:sldMkLst>
          <pc:docMk/>
          <pc:sldMk cId="307724014" sldId="38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957" v="123" actId="47"/>
        <pc:sldMkLst>
          <pc:docMk/>
          <pc:sldMk cId="3027352371" sldId="386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15:00.105" v="499" actId="1035"/>
        <pc:sldMkLst>
          <pc:docMk/>
          <pc:sldMk cId="2153729955" sldId="38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634" v="122" actId="47"/>
        <pc:sldMkLst>
          <pc:docMk/>
          <pc:sldMk cId="2906093271" sldId="387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00:57.188" v="490" actId="1076"/>
        <pc:sldMkLst>
          <pc:docMk/>
          <pc:sldMk cId="707268186" sldId="388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58:10.589" v="512" actId="22"/>
        <pc:sldMkLst>
          <pc:docMk/>
          <pc:sldMk cId="1811221939" sldId="389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36:41.246" v="661" actId="20577"/>
        <pc:sldMkLst>
          <pc:docMk/>
          <pc:sldMk cId="1372766663" sldId="390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4:42:40.625" v="703" actId="14100"/>
        <pc:sldMkLst>
          <pc:docMk/>
          <pc:sldMk cId="1098956803" sldId="39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45:03.256" v="707" actId="2710"/>
        <pc:sldMkLst>
          <pc:docMk/>
          <pc:sldMk cId="3052670143" sldId="392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45:30.825" v="712" actId="2710"/>
        <pc:sldMkLst>
          <pc:docMk/>
          <pc:sldMk cId="1135204281" sldId="393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4:53:00.609" v="773"/>
        <pc:sldMkLst>
          <pc:docMk/>
          <pc:sldMk cId="1537978578" sldId="394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57:48.744" v="800" actId="27636"/>
        <pc:sldMkLst>
          <pc:docMk/>
          <pc:sldMk cId="316793815" sldId="395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7:41.354" v="797" actId="27636"/>
        <pc:sldMkLst>
          <pc:docMk/>
          <pc:sldMk cId="3547156425" sldId="396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2:27.571" v="769" actId="27636"/>
        <pc:sldMkLst>
          <pc:docMk/>
          <pc:sldMk cId="1626531493" sldId="397"/>
        </pc:sldMkLst>
      </pc:sldChg>
      <pc:sldChg chg="add del">
        <pc:chgData name="Dasanayake Mudiyanselage Gehan Kavinda Dasanayake" userId="69ce212a-9b5f-4da4-98bd-f6d933cc1f8f" providerId="ADAL" clId="{8D9B4C9A-CAB6-4B33-ABF9-290B9127016A}" dt="2025-08-07T14:24:11.635" v="602" actId="47"/>
        <pc:sldMkLst>
          <pc:docMk/>
          <pc:sldMk cId="2720287578" sldId="398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56.314" v="792" actId="20577"/>
        <pc:sldMkLst>
          <pc:docMk/>
          <pc:sldMk cId="165275994" sldId="399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27:49.834" v="624" actId="20577"/>
        <pc:sldMkLst>
          <pc:docMk/>
          <pc:sldMk cId="437343537" sldId="400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47.416" v="252" actId="20577"/>
        <pc:sldMkLst>
          <pc:docMk/>
          <pc:sldMk cId="1608607099" sldId="40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58.776" v="253"/>
        <pc:sldMkLst>
          <pc:docMk/>
          <pc:sldMk cId="1284609046" sldId="402"/>
        </pc:sldMkLst>
      </pc:sldChg>
      <pc:sldChg chg="modSp add del mod">
        <pc:chgData name="Dasanayake Mudiyanselage Gehan Kavinda Dasanayake" userId="69ce212a-9b5f-4da4-98bd-f6d933cc1f8f" providerId="ADAL" clId="{8D9B4C9A-CAB6-4B33-ABF9-290B9127016A}" dt="2025-08-07T14:56:24.380" v="789" actId="47"/>
        <pc:sldMkLst>
          <pc:docMk/>
          <pc:sldMk cId="479033708" sldId="403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18.224" v="788" actId="478"/>
        <pc:sldMkLst>
          <pc:docMk/>
          <pc:sldMk cId="708848674" sldId="404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59:22.853" v="483" actId="14100"/>
        <pc:sldMkLst>
          <pc:docMk/>
          <pc:sldMk cId="3487630141" sldId="405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32.544" v="540" actId="1076"/>
        <pc:sldMkLst>
          <pc:docMk/>
          <pc:sldMk cId="1040777161" sldId="406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44.033" v="520" actId="22"/>
        <pc:sldMkLst>
          <pc:docMk/>
          <pc:sldMk cId="2652023312" sldId="407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59.751" v="523" actId="1076"/>
        <pc:sldMkLst>
          <pc:docMk/>
          <pc:sldMk cId="1585382657" sldId="408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25.124" v="535" actId="20577"/>
        <pc:sldMkLst>
          <pc:docMk/>
          <pc:sldMk cId="2948449646" sldId="409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34:37.650" v="637" actId="113"/>
        <pc:sldMkLst>
          <pc:docMk/>
          <pc:sldMk cId="1643616797" sldId="410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8:10.663" v="806"/>
        <pc:sldMkLst>
          <pc:docMk/>
          <pc:sldMk cId="3667727398" sldId="411"/>
        </pc:sldMkLst>
      </pc:sldChg>
    </pc:docChg>
  </pc:docChgLst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  <pc:docChgLst>
    <pc:chgData name="Dasanayake Mudiyanselage Gehan Kavinda Dasanayake" userId="69ce212a-9b5f-4da4-98bd-f6d933cc1f8f" providerId="ADAL" clId="{01C78955-76D1-4AB1-A28E-A03E4D749CE8}"/>
    <pc:docChg chg="undo custSel addSld modSld">
      <pc:chgData name="Dasanayake Mudiyanselage Gehan Kavinda Dasanayake" userId="69ce212a-9b5f-4da4-98bd-f6d933cc1f8f" providerId="ADAL" clId="{01C78955-76D1-4AB1-A28E-A03E4D749CE8}" dt="2025-08-13T07:24:46.084" v="148" actId="114"/>
      <pc:docMkLst>
        <pc:docMk/>
      </pc:docMkLst>
      <pc:sldChg chg="addSp delSp modSp add mod modNotesTx">
        <pc:chgData name="Dasanayake Mudiyanselage Gehan Kavinda Dasanayake" userId="69ce212a-9b5f-4da4-98bd-f6d933cc1f8f" providerId="ADAL" clId="{01C78955-76D1-4AB1-A28E-A03E4D749CE8}" dt="2025-08-13T07:24:22.799" v="144" actId="1076"/>
        <pc:sldMkLst>
          <pc:docMk/>
          <pc:sldMk cId="2890700470" sldId="423"/>
        </pc:sldMkLst>
      </pc:sldChg>
      <pc:sldChg chg="addSp delSp modSp add mod">
        <pc:chgData name="Dasanayake Mudiyanselage Gehan Kavinda Dasanayake" userId="69ce212a-9b5f-4da4-98bd-f6d933cc1f8f" providerId="ADAL" clId="{01C78955-76D1-4AB1-A28E-A03E4D749CE8}" dt="2025-08-13T07:24:46.084" v="148" actId="114"/>
        <pc:sldMkLst>
          <pc:docMk/>
          <pc:sldMk cId="2348054280" sldId="424"/>
        </pc:sldMkLst>
      </pc:sldChg>
    </pc:docChg>
  </pc:docChgLst>
  <pc:docChgLst>
    <pc:chgData name="Dasanayake Mudiyanselage Gehan Kavinda Dasanayake" userId="69ce212a-9b5f-4da4-98bd-f6d933cc1f8f" providerId="ADAL" clId="{31AE123B-30B6-4E1C-BA36-27A673A2E393}"/>
    <pc:docChg chg="undo redo custSel addSld delSld modSld">
      <pc:chgData name="Dasanayake Mudiyanselage Gehan Kavinda Dasanayake" userId="69ce212a-9b5f-4da4-98bd-f6d933cc1f8f" providerId="ADAL" clId="{31AE123B-30B6-4E1C-BA36-27A673A2E393}" dt="2025-10-05T10:37:45.354" v="140" actId="20577"/>
      <pc:docMkLst>
        <pc:docMk/>
      </pc:docMkLst>
      <pc:sldChg chg="addSp delSp modSp mod modAnim">
        <pc:chgData name="Dasanayake Mudiyanselage Gehan Kavinda Dasanayake" userId="69ce212a-9b5f-4da4-98bd-f6d933cc1f8f" providerId="ADAL" clId="{31AE123B-30B6-4E1C-BA36-27A673A2E393}" dt="2025-10-05T10:21:01.894" v="63" actId="1076"/>
        <pc:sldMkLst>
          <pc:docMk/>
          <pc:sldMk cId="1372766663" sldId="390"/>
        </pc:sldMkLst>
        <pc:spChg chg="mod">
          <ac:chgData name="Dasanayake Mudiyanselage Gehan Kavinda Dasanayake" userId="69ce212a-9b5f-4da4-98bd-f6d933cc1f8f" providerId="ADAL" clId="{31AE123B-30B6-4E1C-BA36-27A673A2E393}" dt="2025-10-05T10:20:03" v="54" actId="20577"/>
          <ac:spMkLst>
            <pc:docMk/>
            <pc:sldMk cId="1372766663" sldId="390"/>
            <ac:spMk id="6" creationId="{82781F65-C2B6-187E-9FAB-860BF5B9152D}"/>
          </ac:spMkLst>
        </pc:spChg>
        <pc:spChg chg="del">
          <ac:chgData name="Dasanayake Mudiyanselage Gehan Kavinda Dasanayake" userId="69ce212a-9b5f-4da4-98bd-f6d933cc1f8f" providerId="ADAL" clId="{31AE123B-30B6-4E1C-BA36-27A673A2E393}" dt="2025-10-05T10:20:48.571" v="59" actId="478"/>
          <ac:spMkLst>
            <pc:docMk/>
            <pc:sldMk cId="1372766663" sldId="390"/>
            <ac:spMk id="12" creationId="{45EF2179-0A32-F7D4-3CE8-5B1698334F52}"/>
          </ac:spMkLst>
        </pc:spChg>
        <pc:picChg chg="add mod">
          <ac:chgData name="Dasanayake Mudiyanselage Gehan Kavinda Dasanayake" userId="69ce212a-9b5f-4da4-98bd-f6d933cc1f8f" providerId="ADAL" clId="{31AE123B-30B6-4E1C-BA36-27A673A2E393}" dt="2025-10-05T10:21:01.894" v="63" actId="1076"/>
          <ac:picMkLst>
            <pc:docMk/>
            <pc:sldMk cId="1372766663" sldId="390"/>
            <ac:picMk id="2" creationId="{B92E2591-EFF2-E837-1AF1-3300B31529B4}"/>
          </ac:picMkLst>
        </pc:picChg>
        <pc:picChg chg="del">
          <ac:chgData name="Dasanayake Mudiyanselage Gehan Kavinda Dasanayake" userId="69ce212a-9b5f-4da4-98bd-f6d933cc1f8f" providerId="ADAL" clId="{31AE123B-30B6-4E1C-BA36-27A673A2E393}" dt="2025-10-05T10:20:48.571" v="59" actId="478"/>
          <ac:picMkLst>
            <pc:docMk/>
            <pc:sldMk cId="1372766663" sldId="390"/>
            <ac:picMk id="10" creationId="{7AE90EC4-FFC0-4342-B0CF-63C676E10B4C}"/>
          </ac:picMkLst>
        </pc:picChg>
      </pc:sldChg>
      <pc:sldChg chg="del">
        <pc:chgData name="Dasanayake Mudiyanselage Gehan Kavinda Dasanayake" userId="69ce212a-9b5f-4da4-98bd-f6d933cc1f8f" providerId="ADAL" clId="{31AE123B-30B6-4E1C-BA36-27A673A2E393}" dt="2025-10-05T10:21:07.431" v="64" actId="47"/>
        <pc:sldMkLst>
          <pc:docMk/>
          <pc:sldMk cId="3052670143" sldId="392"/>
        </pc:sldMkLst>
      </pc:sldChg>
      <pc:sldChg chg="modSp mod">
        <pc:chgData name="Dasanayake Mudiyanselage Gehan Kavinda Dasanayake" userId="69ce212a-9b5f-4da4-98bd-f6d933cc1f8f" providerId="ADAL" clId="{31AE123B-30B6-4E1C-BA36-27A673A2E393}" dt="2025-10-05T10:21:23.643" v="66" actId="20577"/>
        <pc:sldMkLst>
          <pc:docMk/>
          <pc:sldMk cId="165275994" sldId="399"/>
        </pc:sldMkLst>
        <pc:spChg chg="mod">
          <ac:chgData name="Dasanayake Mudiyanselage Gehan Kavinda Dasanayake" userId="69ce212a-9b5f-4da4-98bd-f6d933cc1f8f" providerId="ADAL" clId="{31AE123B-30B6-4E1C-BA36-27A673A2E393}" dt="2025-10-05T10:21:23.643" v="66" actId="20577"/>
          <ac:spMkLst>
            <pc:docMk/>
            <pc:sldMk cId="165275994" sldId="399"/>
            <ac:spMk id="6" creationId="{893CFECE-B9FE-66AA-E9EC-CBD22A5ABFCB}"/>
          </ac:spMkLst>
        </pc:spChg>
      </pc:sldChg>
      <pc:sldChg chg="modNotesTx">
        <pc:chgData name="Dasanayake Mudiyanselage Gehan Kavinda Dasanayake" userId="69ce212a-9b5f-4da4-98bd-f6d933cc1f8f" providerId="ADAL" clId="{31AE123B-30B6-4E1C-BA36-27A673A2E393}" dt="2025-10-05T10:37:28.472" v="126" actId="20577"/>
        <pc:sldMkLst>
          <pc:docMk/>
          <pc:sldMk cId="437343537" sldId="400"/>
        </pc:sldMkLst>
      </pc:sldChg>
      <pc:sldChg chg="modSp mod">
        <pc:chgData name="Dasanayake Mudiyanselage Gehan Kavinda Dasanayake" userId="69ce212a-9b5f-4da4-98bd-f6d933cc1f8f" providerId="ADAL" clId="{31AE123B-30B6-4E1C-BA36-27A673A2E393}" dt="2025-10-05T10:37:45.354" v="140" actId="20577"/>
        <pc:sldMkLst>
          <pc:docMk/>
          <pc:sldMk cId="1284609046" sldId="402"/>
        </pc:sldMkLst>
        <pc:spChg chg="mod">
          <ac:chgData name="Dasanayake Mudiyanselage Gehan Kavinda Dasanayake" userId="69ce212a-9b5f-4da4-98bd-f6d933cc1f8f" providerId="ADAL" clId="{31AE123B-30B6-4E1C-BA36-27A673A2E393}" dt="2025-10-05T10:37:45.354" v="140" actId="20577"/>
          <ac:spMkLst>
            <pc:docMk/>
            <pc:sldMk cId="1284609046" sldId="402"/>
            <ac:spMk id="6" creationId="{F819D9C0-72A1-6E42-1619-5F3F6C1671CE}"/>
          </ac:spMkLst>
        </pc:spChg>
      </pc:sldChg>
      <pc:sldChg chg="del">
        <pc:chgData name="Dasanayake Mudiyanselage Gehan Kavinda Dasanayake" userId="69ce212a-9b5f-4da4-98bd-f6d933cc1f8f" providerId="ADAL" clId="{31AE123B-30B6-4E1C-BA36-27A673A2E393}" dt="2025-10-05T10:21:08.706" v="65" actId="47"/>
        <pc:sldMkLst>
          <pc:docMk/>
          <pc:sldMk cId="3943681906" sldId="428"/>
        </pc:sldMkLst>
      </pc:sldChg>
      <pc:sldChg chg="addSp delSp modSp add mod modNotesTx">
        <pc:chgData name="Dasanayake Mudiyanselage Gehan Kavinda Dasanayake" userId="69ce212a-9b5f-4da4-98bd-f6d933cc1f8f" providerId="ADAL" clId="{31AE123B-30B6-4E1C-BA36-27A673A2E393}" dt="2025-10-05T10:36:46.542" v="119" actId="5793"/>
        <pc:sldMkLst>
          <pc:docMk/>
          <pc:sldMk cId="4254712796" sldId="430"/>
        </pc:sldMkLst>
        <pc:spChg chg="mod">
          <ac:chgData name="Dasanayake Mudiyanselage Gehan Kavinda Dasanayake" userId="69ce212a-9b5f-4da4-98bd-f6d933cc1f8f" providerId="ADAL" clId="{31AE123B-30B6-4E1C-BA36-27A673A2E393}" dt="2025-10-05T10:32:12.124" v="102" actId="12"/>
          <ac:spMkLst>
            <pc:docMk/>
            <pc:sldMk cId="4254712796" sldId="430"/>
            <ac:spMk id="2" creationId="{FB4CDF20-1349-A814-8DFC-9C6BF3D337D9}"/>
          </ac:spMkLst>
        </pc:spChg>
        <pc:spChg chg="mod">
          <ac:chgData name="Dasanayake Mudiyanselage Gehan Kavinda Dasanayake" userId="69ce212a-9b5f-4da4-98bd-f6d933cc1f8f" providerId="ADAL" clId="{31AE123B-30B6-4E1C-BA36-27A673A2E393}" dt="2025-10-05T10:23:21.304" v="70"/>
          <ac:spMkLst>
            <pc:docMk/>
            <pc:sldMk cId="4254712796" sldId="430"/>
            <ac:spMk id="3" creationId="{ECB14750-876C-DC25-1DD2-FE3526962699}"/>
          </ac:spMkLst>
        </pc:spChg>
        <pc:spChg chg="del">
          <ac:chgData name="Dasanayake Mudiyanselage Gehan Kavinda Dasanayake" userId="69ce212a-9b5f-4da4-98bd-f6d933cc1f8f" providerId="ADAL" clId="{31AE123B-30B6-4E1C-BA36-27A673A2E393}" dt="2025-10-05T10:23:11.747" v="69" actId="478"/>
          <ac:spMkLst>
            <pc:docMk/>
            <pc:sldMk cId="4254712796" sldId="430"/>
            <ac:spMk id="6" creationId="{BEB729E7-427E-764F-CDF6-AAC5AEDC553A}"/>
          </ac:spMkLst>
        </pc:spChg>
        <pc:spChg chg="add del">
          <ac:chgData name="Dasanayake Mudiyanselage Gehan Kavinda Dasanayake" userId="69ce212a-9b5f-4da4-98bd-f6d933cc1f8f" providerId="ADAL" clId="{31AE123B-30B6-4E1C-BA36-27A673A2E393}" dt="2025-10-05T10:33:51.387" v="108" actId="478"/>
          <ac:spMkLst>
            <pc:docMk/>
            <pc:sldMk cId="4254712796" sldId="430"/>
            <ac:spMk id="7" creationId="{066224C4-695F-95C8-ABE0-0357D80C4CBD}"/>
          </ac:spMkLst>
        </pc:spChg>
        <pc:spChg chg="del">
          <ac:chgData name="Dasanayake Mudiyanselage Gehan Kavinda Dasanayake" userId="69ce212a-9b5f-4da4-98bd-f6d933cc1f8f" providerId="ADAL" clId="{31AE123B-30B6-4E1C-BA36-27A673A2E393}" dt="2025-10-05T10:31:37.351" v="85" actId="478"/>
          <ac:spMkLst>
            <pc:docMk/>
            <pc:sldMk cId="4254712796" sldId="430"/>
            <ac:spMk id="8" creationId="{E5242372-C579-34DD-80D4-58B6D69EF032}"/>
          </ac:spMkLst>
        </pc:spChg>
        <pc:spChg chg="add mod">
          <ac:chgData name="Dasanayake Mudiyanselage Gehan Kavinda Dasanayake" userId="69ce212a-9b5f-4da4-98bd-f6d933cc1f8f" providerId="ADAL" clId="{31AE123B-30B6-4E1C-BA36-27A673A2E393}" dt="2025-10-05T10:34:19.290" v="114" actId="1076"/>
          <ac:spMkLst>
            <pc:docMk/>
            <pc:sldMk cId="4254712796" sldId="430"/>
            <ac:spMk id="9" creationId="{9B38D971-A565-BF84-5046-C872232614D3}"/>
          </ac:spMkLst>
        </pc:spChg>
        <pc:picChg chg="add mod">
          <ac:chgData name="Dasanayake Mudiyanselage Gehan Kavinda Dasanayake" userId="69ce212a-9b5f-4da4-98bd-f6d933cc1f8f" providerId="ADAL" clId="{31AE123B-30B6-4E1C-BA36-27A673A2E393}" dt="2025-10-05T10:34:22.163" v="115" actId="1076"/>
          <ac:picMkLst>
            <pc:docMk/>
            <pc:sldMk cId="4254712796" sldId="430"/>
            <ac:picMk id="1026" creationId="{CB2D360F-787A-5528-ACD3-5CA5BA57D260}"/>
          </ac:picMkLst>
        </pc:picChg>
        <pc:picChg chg="del">
          <ac:chgData name="Dasanayake Mudiyanselage Gehan Kavinda Dasanayake" userId="69ce212a-9b5f-4da4-98bd-f6d933cc1f8f" providerId="ADAL" clId="{31AE123B-30B6-4E1C-BA36-27A673A2E393}" dt="2025-10-05T10:23:09.306" v="68" actId="478"/>
          <ac:picMkLst>
            <pc:docMk/>
            <pc:sldMk cId="4254712796" sldId="430"/>
            <ac:picMk id="2050" creationId="{846666E9-A477-C3E2-BA6C-648F820E6C17}"/>
          </ac:picMkLst>
        </pc:picChg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1C05-D41B-300A-57C7-6B1B7999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0C69C-A688-7FAE-493D-4E70ADA1B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CF2FE-1401-F72A-4FF8-15A71167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9Rs are like a toolbox for sustainability—from Refuse all the way to Recover.</a:t>
            </a:r>
          </a:p>
        </p:txBody>
      </p:sp>
    </p:spTree>
    <p:extLst>
      <p:ext uri="{BB962C8B-B14F-4D97-AF65-F5344CB8AC3E}">
        <p14:creationId xmlns:p14="http://schemas.microsoft.com/office/powerpoint/2010/main" val="17555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DD6E-2572-5B11-4D2B-85D629C9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6EC3E-E773-80CB-E376-938C8F987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C7470-DCDA-6EA4-D4FD-DCF66F19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R0 Refuse:</a:t>
            </a:r>
            <a:r>
              <a:rPr lang="en-US" dirty="0"/>
              <a:t> Avoid virgin wood—use sawdust instead.</a:t>
            </a:r>
          </a:p>
          <a:p>
            <a:r>
              <a:rPr lang="en-US" b="1" dirty="0"/>
              <a:t>R1 Rethink:</a:t>
            </a:r>
            <a:r>
              <a:rPr lang="en-US" dirty="0"/>
              <a:t> Design for disassembly so parts can be reused.</a:t>
            </a:r>
          </a:p>
          <a:p>
            <a:r>
              <a:rPr lang="en-US" b="1" dirty="0"/>
              <a:t>R2 Reduce:</a:t>
            </a:r>
            <a:r>
              <a:rPr lang="en-US" dirty="0"/>
              <a:t> Use less resin, less energy in production.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20E3-ECC5-5D51-0D66-AF599FA6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4AC89-EA5B-A2BC-D34B-795DF2BFB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1FAAA-9409-FB64-539D-5489432E8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R3 Reuse:</a:t>
            </a:r>
            <a:r>
              <a:rPr lang="en-US" dirty="0"/>
              <a:t> Use whole MDF panels again without breaking them down.</a:t>
            </a:r>
          </a:p>
          <a:p>
            <a:r>
              <a:rPr lang="en-US" b="1" dirty="0"/>
              <a:t>R4 Repair:</a:t>
            </a:r>
            <a:r>
              <a:rPr lang="en-US" dirty="0"/>
              <a:t> Fix damage rather than discard.</a:t>
            </a:r>
          </a:p>
          <a:p>
            <a:r>
              <a:rPr lang="en-US" b="1" dirty="0"/>
              <a:t>R5 Refurbish:</a:t>
            </a:r>
            <a:r>
              <a:rPr lang="en-US" dirty="0"/>
              <a:t> Give old MDF a facelift—paint, sand, or add veneers.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97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280E-3EF9-3EE4-749F-29046F6E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4B3FD7-6414-FA45-371D-594844ECD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0B432-84A3-7BF8-98FE-4742BBE7F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R6 Remanufacture:</a:t>
            </a:r>
            <a:r>
              <a:rPr lang="en-US" dirty="0"/>
              <a:t> Rebuild products from old MDF parts.</a:t>
            </a:r>
          </a:p>
          <a:p>
            <a:r>
              <a:rPr lang="en-US" b="1" dirty="0"/>
              <a:t>R7 Repurpose:</a:t>
            </a:r>
            <a:r>
              <a:rPr lang="en-US" dirty="0"/>
              <a:t> Turn MDF scraps into new things, like shelves or decorations.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95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7DBF-A2A3-7EF8-FB4D-A3765598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F3DE2-8C55-B3AE-C5ED-38D0CD64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76C33-2945-E381-0656-D4821758B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helps us see the full environmental story of a product—from raw material to disposal.</a:t>
            </a:r>
          </a:p>
          <a:p>
            <a:r>
              <a:rPr lang="en-US" dirty="0"/>
              <a:t>It shows where the biggest environmental impacts happen, so we can target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8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1456-51FC-DB5C-1395-07AA0899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C7E88-AB0B-B834-103B-DF05DD75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A1EB7-4DBF-C474-5F09-6B1FA7217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guides better design choices.</a:t>
            </a:r>
          </a:p>
          <a:p>
            <a:r>
              <a:rPr lang="en-US" dirty="0"/>
              <a:t>It’s like an “eco-report card” for a product.</a:t>
            </a:r>
          </a:p>
          <a:p>
            <a:r>
              <a:rPr lang="en-US" dirty="0"/>
              <a:t>We’ll use it to reflect on our sawdust creations later.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0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73F0-223D-08FF-20FB-FB4075A1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81208-82DF-9B9F-112A-DC969416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B84EB-44C3-5E11-1B7F-E8BAFD165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Raw Materials:</a:t>
            </a:r>
            <a:r>
              <a:rPr lang="en-US" dirty="0"/>
              <a:t> Sawdust + resin; CO₂ from collection and resin production.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7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E1E4-E4C8-3253-9570-AE7E7F3D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87EFC-3862-F135-AF72-A51764F5E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687A9-690B-2E62-0720-E530AA5F6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Manufacturing:</a:t>
            </a:r>
            <a:r>
              <a:rPr lang="en-US" dirty="0"/>
              <a:t> Energy use + chemical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31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5322-55DE-0610-BE2F-9FE5CD79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93658-5751-3E0D-A59D-C1F256280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3B580-3E40-D880-29F6-15316526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Transport:</a:t>
            </a:r>
            <a:r>
              <a:rPr lang="en-US" dirty="0"/>
              <a:t> CO₂ from trucks and ships.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3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93647-3B15-0ACF-DA1C-6F0EFC26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A6D22-28C5-5F97-7F03-6395808AA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95381-62FB-B91B-DC95-F31DFAF90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Use:</a:t>
            </a:r>
            <a:r>
              <a:rPr lang="en-US" dirty="0"/>
              <a:t> Minimal energy, possible VOC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1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i="0" dirty="0"/>
              <a:t>Welcome everyone! Today, we’ll explore how sawdust can become something valuable in a circular economy.</a:t>
            </a:r>
          </a:p>
          <a:p>
            <a:r>
              <a:rPr lang="en-US" b="0" i="0" dirty="0"/>
              <a:t>This workshop is all about rethinking waste, learning about the 9Rs, trying out a Life Cycle Assessment, and getting hands-on by making our own bio-composite products from sawdust.</a:t>
            </a:r>
          </a:p>
          <a:p>
            <a:r>
              <a:rPr lang="en-US" b="0" i="0" dirty="0"/>
              <a:t>By the end, you’ll be “Eco Designers” who see wood waste in a whole new light.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AB87-CCEA-93C6-334F-F9FC0CEF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3079D-5FB5-8C47-4147-5780F471D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3439-8672-0A3C-1B4C-D3E5882E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35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62D0B-2799-FE27-E67E-25C56745A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5FA0C-4C78-6260-C35F-F92F1AB8F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63774A-C885-8B0D-4BFF-346907DBE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91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583A9-4997-98E3-3E97-77F8808F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306A3-BE96-7FD5-DECA-0C289A505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891F4-A6C2-1B75-560B-A749C7472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5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685E2-8E32-4FEF-45C6-7DFECF13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58D22-6FC7-A987-63A3-147E7723F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1AFF-29E3-E2FB-83D5-6C7503DA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make a </a:t>
            </a:r>
            <a:r>
              <a:rPr lang="en-US" b="1" dirty="0"/>
              <a:t>biocomposite product</a:t>
            </a:r>
            <a:r>
              <a:rPr lang="en-US" dirty="0"/>
              <a:t> from sawdust and silicone.</a:t>
            </a:r>
          </a:p>
          <a:p>
            <a:r>
              <a:rPr lang="en-US" dirty="0"/>
              <a:t>We’ll follow a step-by-step guide and reflect on sustainability while it cures.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49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2A193-27BB-A5BF-0752-E996A698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7BF77-403A-60D3-05A1-9AA113E9A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2D6C9-89E7-13AB-FCCE-0178B072E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for a desk organizer.</a:t>
            </a:r>
          </a:p>
          <a:p>
            <a:r>
              <a:rPr lang="en-US" dirty="0"/>
              <a:t>Fill in your own version—list the materials, LCA stages, and one way to improve sustainability.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99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BDDC-9FAF-36C0-38C6-BBD758C5D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67956-DE11-02A0-7421-F077BDBD8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4060C-64CF-D37D-65C2-F050797E5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for a desk organizer.</a:t>
            </a:r>
          </a:p>
          <a:p>
            <a:r>
              <a:rPr lang="en-US" dirty="0"/>
              <a:t>Fill in your own version—list the materials, LCA stages, and one way to improve sustainability.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71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DDC7-89D1-2F99-E063-1228C720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D0C76-880F-164B-3893-91D8FDF3B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0D69E-6D81-D46F-0F05-A512C8B78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✅ 1. How your product supports the Circular Economy</a:t>
            </a:r>
          </a:p>
          <a:p>
            <a:r>
              <a:rPr lang="en-US" b="1" dirty="0"/>
              <a:t>Example Answer:</a:t>
            </a:r>
            <a:endParaRPr lang="en-US" dirty="0"/>
          </a:p>
          <a:p>
            <a:r>
              <a:rPr lang="en-US" dirty="0"/>
              <a:t>Our handmade paper supports the Circular Economy by </a:t>
            </a:r>
            <a:r>
              <a:rPr lang="en-US" b="1" dirty="0"/>
              <a:t>reusing beverage cartons</a:t>
            </a:r>
            <a:r>
              <a:rPr lang="en-US" dirty="0"/>
              <a:t>, which would otherwise become waste. Instead of discarding the material, we </a:t>
            </a:r>
            <a:r>
              <a:rPr lang="en-US" b="1" dirty="0"/>
              <a:t>extended its life cycle</a:t>
            </a:r>
            <a:r>
              <a:rPr lang="en-US" dirty="0"/>
              <a:t> through </a:t>
            </a:r>
            <a:r>
              <a:rPr lang="en-US" b="1" dirty="0"/>
              <a:t>upcycling</a:t>
            </a:r>
            <a:r>
              <a:rPr lang="en-US" dirty="0"/>
              <a:t> into a new, usable product—paper. This reduces the need for virgin resources and minimizes landfill waste.</a:t>
            </a:r>
          </a:p>
          <a:p>
            <a:r>
              <a:rPr lang="en-US" b="1" dirty="0"/>
              <a:t>💡 2. One idea to improve sustainability further</a:t>
            </a:r>
          </a:p>
          <a:p>
            <a:r>
              <a:rPr lang="en-US" b="1" dirty="0"/>
              <a:t>Example Idea:</a:t>
            </a:r>
            <a:endParaRPr lang="en-US" dirty="0"/>
          </a:p>
          <a:p>
            <a:r>
              <a:rPr lang="en-US" dirty="0"/>
              <a:t>To improve sustainability, we could </a:t>
            </a:r>
            <a:r>
              <a:rPr lang="en-US" b="1" dirty="0"/>
              <a:t>introduce natural dyes or plant-based additives</a:t>
            </a:r>
            <a:r>
              <a:rPr lang="en-US" dirty="0"/>
              <a:t> instead of synthetic ones for coloring or decoration. Also, </a:t>
            </a:r>
            <a:r>
              <a:rPr lang="en-US" b="1" dirty="0"/>
              <a:t>collecting used cartons through a community program</a:t>
            </a:r>
            <a:r>
              <a:rPr lang="en-US" dirty="0"/>
              <a:t> can increase impact and raise awareness.</a:t>
            </a:r>
          </a:p>
          <a:p>
            <a:r>
              <a:rPr lang="en-US" b="1" dirty="0"/>
              <a:t>♻️ 3. What happened to the remaining materials?</a:t>
            </a:r>
          </a:p>
          <a:p>
            <a:r>
              <a:rPr lang="en-US" b="1" dirty="0"/>
              <a:t>Example Answer:</a:t>
            </a:r>
            <a:endParaRPr lang="en-US" dirty="0"/>
          </a:p>
          <a:p>
            <a:r>
              <a:rPr lang="en-US" dirty="0"/>
              <a:t>The remaining materials, such as </a:t>
            </a:r>
            <a:r>
              <a:rPr lang="en-US" b="1" dirty="0"/>
              <a:t>plastic and aluminum layers</a:t>
            </a:r>
            <a:r>
              <a:rPr lang="en-US" dirty="0"/>
              <a:t> in the beverage cartons (non-paper parts), were </a:t>
            </a:r>
            <a:r>
              <a:rPr lang="en-US" b="1" dirty="0"/>
              <a:t>separated during the pulping process</a:t>
            </a:r>
            <a:r>
              <a:rPr lang="en-US" dirty="0"/>
              <a:t>. These can be:</a:t>
            </a:r>
          </a:p>
          <a:p>
            <a:r>
              <a:rPr lang="en-US" b="1" dirty="0"/>
              <a:t>Collected and sent to specialized recycling centers</a:t>
            </a:r>
            <a:r>
              <a:rPr lang="en-US" dirty="0"/>
              <a:t>, where they are used to make items like roofing sheets or plastic lumber.</a:t>
            </a:r>
          </a:p>
          <a:p>
            <a:r>
              <a:rPr lang="en-US" dirty="0"/>
              <a:t>If not recoverable, they should be </a:t>
            </a:r>
            <a:r>
              <a:rPr lang="en-US" b="1" dirty="0"/>
              <a:t>disposed of responsibly</a:t>
            </a:r>
            <a:r>
              <a:rPr lang="en-US" dirty="0"/>
              <a:t> to avoid environmental harm.</a:t>
            </a:r>
          </a:p>
          <a:p>
            <a:r>
              <a:rPr lang="en-US" dirty="0"/>
              <a:t>In our activity, leftover pulp or water can also be </a:t>
            </a:r>
            <a:r>
              <a:rPr lang="en-US" b="1" dirty="0"/>
              <a:t>used for composting</a:t>
            </a:r>
            <a:r>
              <a:rPr lang="en-US" dirty="0"/>
              <a:t> (if natural materials only) or </a:t>
            </a:r>
            <a:r>
              <a:rPr lang="en-US" b="1" dirty="0"/>
              <a:t>disposed of with care</a:t>
            </a:r>
            <a:r>
              <a:rPr lang="en-US" dirty="0"/>
              <a:t> to avoid waste.</a:t>
            </a:r>
          </a:p>
        </p:txBody>
      </p:sp>
    </p:spTree>
    <p:extLst>
      <p:ext uri="{BB962C8B-B14F-4D97-AF65-F5344CB8AC3E}">
        <p14:creationId xmlns:p14="http://schemas.microsoft.com/office/powerpoint/2010/main" val="3893378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F29AC-A24C-7B4A-24F4-950F7D7B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0F7EF-5DF0-9852-4567-06A690A94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A732C-A104-CA6F-0E47-00AADE991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Awards up for grabs</a:t>
            </a:r>
          </a:p>
        </p:txBody>
      </p:sp>
    </p:spTree>
    <p:extLst>
      <p:ext uri="{BB962C8B-B14F-4D97-AF65-F5344CB8AC3E}">
        <p14:creationId xmlns:p14="http://schemas.microsoft.com/office/powerpoint/2010/main" val="2815432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DD16-A451-198C-A5F3-04587A68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7139F-8804-8958-A8F4-7AA1A8250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7BC52-6B92-5642-5FF3-E9EF776F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anything unclear about CE or LCA.</a:t>
            </a:r>
          </a:p>
          <a:p>
            <a:r>
              <a:rPr lang="en-US" dirty="0"/>
              <a:t>Share your improvement ideas.</a:t>
            </a:r>
          </a:p>
          <a:p>
            <a:r>
              <a:rPr lang="en-US" dirty="0"/>
              <a:t>Bonus challenge: If not EcoFlex, what sustainable material would you use instead?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7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thinking about the journey from tree to product to recycling.</a:t>
            </a:r>
          </a:p>
          <a:p>
            <a:r>
              <a:rPr lang="en-US"/>
              <a:t>Remember: waste is just a resource in the wrong place.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We’ll start with a quick introduction to the circular economy and the 9Rs principles.</a:t>
            </a:r>
          </a:p>
          <a:p>
            <a:r>
              <a:rPr lang="en-US" b="0" i="0" dirty="0"/>
              <a:t>Then, we’ll look at Life Cycle Assessment (LCA): a way to measure environmental impact.</a:t>
            </a:r>
          </a:p>
          <a:p>
            <a:r>
              <a:rPr lang="en-US" b="0" i="0" dirty="0"/>
              <a:t>Our hands-on activity: making a product from sawdust and silicone.</a:t>
            </a:r>
          </a:p>
          <a:p>
            <a:r>
              <a:rPr lang="en-US" b="0" i="0" dirty="0"/>
              <a:t>We’ll end with a reflection: how can we make our design even more sustainable?</a:t>
            </a:r>
          </a:p>
          <a:p>
            <a:pPr marL="158750" indent="0"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0A9A-780C-BE42-0145-C120FC66E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82AB9-EA9B-FE4A-07CE-375085124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25474-2BC7-4431-5711-10771F71C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Here are some real wood samples for you to touch and inspect.</a:t>
            </a:r>
          </a:p>
          <a:p>
            <a:r>
              <a:rPr lang="en-US" i="0" dirty="0"/>
              <a:t>Can you guess which ones have real wood grain and which are engineered products?</a:t>
            </a:r>
          </a:p>
          <a:p>
            <a:r>
              <a:rPr lang="en-US" i="0" dirty="0"/>
              <a:t>Remember: wood products can be natural, like solid oak, or processed, like MDF or bamboo panels.</a:t>
            </a:r>
          </a:p>
          <a:p>
            <a:r>
              <a:rPr lang="en-US" i="0" dirty="0"/>
              <a:t>Feeling the textures will help you later when we talk about materials.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0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Here are some real wood samples for you to touch and inspect.</a:t>
            </a:r>
          </a:p>
          <a:p>
            <a:r>
              <a:rPr lang="en-US" i="0" dirty="0"/>
              <a:t>Can you guess which ones have real wood grain and which are engineered products?</a:t>
            </a:r>
          </a:p>
          <a:p>
            <a:r>
              <a:rPr lang="en-US" i="0" dirty="0"/>
              <a:t>Remember: wood products can be natural, like solid oak, or processed, like MDF or bamboo panels.</a:t>
            </a:r>
          </a:p>
          <a:p>
            <a:r>
              <a:rPr lang="en-US" i="0" dirty="0"/>
              <a:t>Feeling the textures will help you later when we talk about materials.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9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CD0C2-2C1C-B1BD-64CB-8A8E2E919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87A38-DA8D-AF77-36A3-549CA4E3B2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71718-7C28-C6CF-87B4-A83697FBA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1:</a:t>
            </a:r>
            <a:r>
              <a:rPr lang="en-US" dirty="0"/>
              <a:t> Trees are cut down and processed into logs. </a:t>
            </a:r>
            <a:r>
              <a:rPr lang="en-US" i="1" dirty="0"/>
              <a:t>(Deforestation concern, but sustainable practices help mitigate this)</a:t>
            </a:r>
            <a:endParaRPr lang="en-US" dirty="0"/>
          </a:p>
          <a:p>
            <a:r>
              <a:rPr lang="en-US" b="1" dirty="0"/>
              <a:t>Step 2:</a:t>
            </a:r>
            <a:r>
              <a:rPr lang="en-US" dirty="0"/>
              <a:t> Logs are turned into wood chips and cooked into pulp. </a:t>
            </a:r>
            <a:r>
              <a:rPr lang="en-US" i="1" dirty="0"/>
              <a:t>(Uses energy and water, with chemical waste produced)</a:t>
            </a:r>
            <a:endParaRPr lang="en-US" dirty="0"/>
          </a:p>
          <a:p>
            <a:r>
              <a:rPr lang="en-US" b="1" dirty="0"/>
              <a:t>Step 3:</a:t>
            </a:r>
            <a:r>
              <a:rPr lang="en-US" dirty="0"/>
              <a:t> The pulp is dried and turned into paper. </a:t>
            </a:r>
            <a:r>
              <a:rPr lang="en-US" i="1" dirty="0"/>
              <a:t>(Energy and water usage, chemical waste)</a:t>
            </a:r>
          </a:p>
          <a:p>
            <a:endParaRPr lang="en-US" i="1" dirty="0"/>
          </a:p>
          <a:p>
            <a:endParaRPr lang="en-US" i="1" dirty="0"/>
          </a:p>
          <a:p>
            <a:pPr marL="158750" indent="0">
              <a:buNone/>
            </a:pPr>
            <a:r>
              <a:rPr lang="en-US" b="1" dirty="0"/>
              <a:t>Environmental Impact:</a:t>
            </a:r>
            <a:endParaRPr lang="en-US" dirty="0"/>
          </a:p>
          <a:p>
            <a:r>
              <a:rPr lang="en-US" b="1" dirty="0"/>
              <a:t>Deforestation</a:t>
            </a:r>
            <a:r>
              <a:rPr lang="en-US" dirty="0"/>
              <a:t>: Loss of trees harms wildlife habitats and increases CO₂ in the atmosphere.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4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CE is about keeping products, materials, and resources in use for as long as possible.</a:t>
            </a:r>
          </a:p>
          <a:p>
            <a:r>
              <a:rPr lang="en-US" i="0" dirty="0"/>
              <a:t>Instead of throwing things away, we reuse, repair, refurbish, and recycle.</a:t>
            </a:r>
          </a:p>
          <a:p>
            <a:r>
              <a:rPr lang="en-US" i="0" dirty="0"/>
              <a:t>We’ll watch a short video: pay attention to how the “linear” system wastes resources compared to the “circular” system.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After the video, I’ll ask you: how did they show the difference visually?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9A8C-3704-F6A8-A939-3A8939C3C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B84BB-EB97-6131-57F8-044F4B321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43A11-FA80-BF3C-C8B7-BFE126201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linear economy, it’s “take, make, dispose.”</a:t>
            </a:r>
          </a:p>
          <a:p>
            <a:r>
              <a:rPr lang="en-US" dirty="0"/>
              <a:t>In a circular economy, it’s “make, use, reuse, recycle”—closing the loop so nothing is wasted.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7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5BDF-0F79-D23E-7F14-2D37D8AE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C854B-C1C2-FEEF-43B4-910211731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DFB1F-E74C-6D8C-F73D-901C6AB9F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Environment: Less waste, less pollution, less resource depletion.</a:t>
            </a:r>
          </a:p>
          <a:p>
            <a:r>
              <a:rPr lang="en-US" b="0" dirty="0"/>
              <a:t>Economy: Saves money, creates jobs, sparks innovation.</a:t>
            </a:r>
          </a:p>
          <a:p>
            <a:r>
              <a:rPr lang="en-US" b="0" dirty="0"/>
              <a:t>Society: Encourages sustainable living and better habits.</a:t>
            </a:r>
          </a:p>
          <a:p>
            <a:pPr marL="158750" indent="0">
              <a:buNone/>
            </a:pPr>
            <a:endParaRPr lang="en-US" b="0" dirty="0"/>
          </a:p>
          <a:p>
            <a:r>
              <a:rPr lang="en-US" b="0" dirty="0"/>
              <a:t>Even small changes in product design can have a big impact.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10/5/2025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hXLYpWu_o00?feature=oembed" TargetMode="Externa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hyperlink" Target="https://www.youtube.com/shorts/rC67eYTf5do?feature=shar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3OTNRD0KL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v3rg_-JBl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_9mHi93n2A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E414-3E2B-18F3-275A-7230FC2C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8AD67-44A9-30F9-AC7F-92D8C7C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9Rs of Circular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117D1-E65E-EBF5-B4F7-A6F020A7A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45F85-0EDB-2FA8-D4D1-E71451ED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Overview </a:t>
            </a:r>
            <a:r>
              <a:rPr lang="en-US" sz="2400" dirty="0"/>
              <a:t>: Set of principles designed to reduce environmental impact and maximize the reuse of resources throughout the lifecycle of products and materials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Focus </a:t>
            </a:r>
            <a:r>
              <a:rPr lang="en-US" sz="2400" dirty="0"/>
              <a:t>: The key principles for sustainable production and consumption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6146" name="Picture 2" descr="Circular economy - Free industry icons">
            <a:extLst>
              <a:ext uri="{FF2B5EF4-FFF2-40B4-BE49-F238E27FC236}">
                <a16:creationId xmlns:a16="http://schemas.microsoft.com/office/drawing/2014/main" id="{2E10804C-C519-E374-3A84-34C1F07E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74" y="4114907"/>
            <a:ext cx="1666717" cy="16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1CED-209B-8F1B-250A-CDB7C488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AD749-07D5-2B3E-E8E2-A0441150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Aseptic Cardboard Container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2EDF-ED89-04ED-2E1D-A3E35624D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B0348E-0975-B627-0158-8A128AAEB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26180"/>
            <a:ext cx="11445678" cy="53484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R0 - Refuse</a:t>
            </a:r>
            <a:r>
              <a:rPr lang="en-US" sz="2400" dirty="0"/>
              <a:t>: Say no to single-use packs when possible.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R1 - Rethink</a:t>
            </a:r>
            <a:r>
              <a:rPr lang="en-US" sz="2400" dirty="0"/>
              <a:t>: Design cartons for easier recycling.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R2 – Reduce: </a:t>
            </a:r>
            <a:r>
              <a:rPr lang="en-US" sz="2400" dirty="0"/>
              <a:t>Minimize packaging layers and inks.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3074" name="Picture 2" descr="SUP Directive: Restrictions on plastic food packaging (and other plastic  products) | Food Health Legal">
            <a:extLst>
              <a:ext uri="{FF2B5EF4-FFF2-40B4-BE49-F238E27FC236}">
                <a16:creationId xmlns:a16="http://schemas.microsoft.com/office/drawing/2014/main" id="{B0E9961A-9A83-B4A7-C840-56C1A5F8F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t="20843" r="21265" b="25211"/>
          <a:stretch>
            <a:fillRect/>
          </a:stretch>
        </p:blipFill>
        <p:spPr bwMode="auto">
          <a:xfrm>
            <a:off x="10111152" y="826180"/>
            <a:ext cx="1119620" cy="14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3A468-8708-9797-07AC-15CCAD116C2A}"/>
              </a:ext>
            </a:extLst>
          </p:cNvPr>
          <p:cNvSpPr txBox="1"/>
          <p:nvPr/>
        </p:nvSpPr>
        <p:spPr>
          <a:xfrm>
            <a:off x="9831024" y="2220414"/>
            <a:ext cx="173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foodhealthlegal.eu</a:t>
            </a:r>
          </a:p>
        </p:txBody>
      </p:sp>
      <p:pic>
        <p:nvPicPr>
          <p:cNvPr id="3076" name="Picture 4" descr="Brands - Recycle Cartons">
            <a:extLst>
              <a:ext uri="{FF2B5EF4-FFF2-40B4-BE49-F238E27FC236}">
                <a16:creationId xmlns:a16="http://schemas.microsoft.com/office/drawing/2014/main" id="{69CE38F5-6F10-7CAF-DDFA-66F8B1AA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19463" r="27822" b="26897"/>
          <a:stretch>
            <a:fillRect/>
          </a:stretch>
        </p:blipFill>
        <p:spPr bwMode="auto">
          <a:xfrm>
            <a:off x="10166225" y="2598905"/>
            <a:ext cx="1064547" cy="13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Top most popular sustainable inks for packaging">
            <a:extLst>
              <a:ext uri="{FF2B5EF4-FFF2-40B4-BE49-F238E27FC236}">
                <a16:creationId xmlns:a16="http://schemas.microsoft.com/office/drawing/2014/main" id="{1EA371EF-C10D-92AF-ACC2-FF266254F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9239D-F71B-BF09-EEB3-7865EB624B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83" t="5211" r="26532" b="7126"/>
          <a:stretch>
            <a:fillRect/>
          </a:stretch>
        </p:blipFill>
        <p:spPr>
          <a:xfrm>
            <a:off x="10166225" y="4307413"/>
            <a:ext cx="1064547" cy="1212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E6A5A-473E-BD64-05F2-A1038ACE13E5}"/>
              </a:ext>
            </a:extLst>
          </p:cNvPr>
          <p:cNvSpPr txBox="1"/>
          <p:nvPr/>
        </p:nvSpPr>
        <p:spPr>
          <a:xfrm>
            <a:off x="9748915" y="3918731"/>
            <a:ext cx="18991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recyclecartons.com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631EE-56D7-8F0A-DC21-38D0845B19F1}"/>
              </a:ext>
            </a:extLst>
          </p:cNvPr>
          <p:cNvSpPr txBox="1"/>
          <p:nvPr/>
        </p:nvSpPr>
        <p:spPr>
          <a:xfrm>
            <a:off x="9633619" y="5525112"/>
            <a:ext cx="2129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blog.fordeercommerce.io</a:t>
            </a:r>
          </a:p>
        </p:txBody>
      </p:sp>
    </p:spTree>
    <p:extLst>
      <p:ext uri="{BB962C8B-B14F-4D97-AF65-F5344CB8AC3E}">
        <p14:creationId xmlns:p14="http://schemas.microsoft.com/office/powerpoint/2010/main" val="211425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85BC8-C091-58C0-4E47-88941DBCF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272657-0365-3FE7-EBC9-E79C97B1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Aseptic Cardboard Container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1088-C569-7213-48AF-1239B753D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887ADA-C55E-CBAB-42D1-A380D7033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0004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R3 – Reuse: </a:t>
            </a:r>
            <a:r>
              <a:rPr lang="en-US" sz="2400" dirty="0"/>
              <a:t>Crafts, storage, planters, wallets.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R4 – Redesign: </a:t>
            </a:r>
            <a:r>
              <a:rPr lang="en-US" sz="2400" dirty="0"/>
              <a:t>Improve carton materials for sustainability.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R5 – Remanufacture: </a:t>
            </a:r>
            <a:r>
              <a:rPr lang="en-US" sz="2400" dirty="0"/>
              <a:t>Turn used cartons into paperboard again.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20182-3508-0676-42BC-15800C53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979" y="950004"/>
            <a:ext cx="931021" cy="1343441"/>
          </a:xfrm>
          <a:prstGeom prst="rect">
            <a:avLst/>
          </a:prstGeom>
        </p:spPr>
      </p:pic>
      <p:pic>
        <p:nvPicPr>
          <p:cNvPr id="12290" name="Picture 2" descr="Design inspiration Tetra Brik® Aseptic | Tetra Pak Czech Republic">
            <a:extLst>
              <a:ext uri="{FF2B5EF4-FFF2-40B4-BE49-F238E27FC236}">
                <a16:creationId xmlns:a16="http://schemas.microsoft.com/office/drawing/2014/main" id="{D5DEAD3E-C0F8-EB28-1EF1-FA648403E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2880" b="36857"/>
          <a:stretch>
            <a:fillRect/>
          </a:stretch>
        </p:blipFill>
        <p:spPr bwMode="auto">
          <a:xfrm>
            <a:off x="9766024" y="2670191"/>
            <a:ext cx="1866185" cy="11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2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B9923-F70A-D466-706C-ED90F13F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FAD1BE-E905-658C-57EF-1E9FA6D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Aseptic Cardboard Container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BC8BA-7F11-717F-553D-8FB6C740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CB7DDE-67C4-6F76-A465-AFF66AC72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R6 – Repurpose: </a:t>
            </a:r>
            <a:r>
              <a:rPr lang="en-US" sz="2400" dirty="0"/>
              <a:t>Creative upcycling projects.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R7 – Recycle: </a:t>
            </a:r>
            <a:r>
              <a:rPr lang="en-US" sz="2400" dirty="0"/>
              <a:t>Separate paper, plastic, aluminum in recycling plants.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R9 – Recover: </a:t>
            </a:r>
            <a:r>
              <a:rPr lang="en-US" sz="2400" dirty="0"/>
              <a:t>Energy recovery from non-recyclable waste.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122" name="Picture 2" descr="Remanufacturing - Free industry icons">
            <a:extLst>
              <a:ext uri="{FF2B5EF4-FFF2-40B4-BE49-F238E27FC236}">
                <a16:creationId xmlns:a16="http://schemas.microsoft.com/office/drawing/2014/main" id="{E755DC11-2C40-E9BD-A2A1-A8D4E0C7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94" y="1221687"/>
            <a:ext cx="1002890" cy="10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he Truth Behind Recycling: Lessons Learned from the Tetra Pak | FSG">
            <a:extLst>
              <a:ext uri="{FF2B5EF4-FFF2-40B4-BE49-F238E27FC236}">
                <a16:creationId xmlns:a16="http://schemas.microsoft.com/office/drawing/2014/main" id="{5408D5BB-E558-F2E3-877A-B41C267D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001" y="2829381"/>
            <a:ext cx="1598983" cy="11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92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4567-E446-1759-7136-415BF8B6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F33CD-A771-8DE3-BA38-29B1580A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Life Cycle Assessment (LCA) – 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ABF1F-5A76-184C-4FAA-39648419E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C1792-932C-95D9-F500-6CBA15B5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75340"/>
            <a:ext cx="11612826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What is LCA? </a:t>
            </a:r>
            <a:r>
              <a:rPr lang="en-US" dirty="0"/>
              <a:t>: A method to assess the environmental impacts of a product throughout its life cycle</a:t>
            </a:r>
          </a:p>
          <a:p>
            <a:endParaRPr lang="en-US" dirty="0"/>
          </a:p>
        </p:txBody>
      </p:sp>
      <p:pic>
        <p:nvPicPr>
          <p:cNvPr id="2" name="Picture 2" descr="Life Cycle Assessment Explained - STiCH">
            <a:extLst>
              <a:ext uri="{FF2B5EF4-FFF2-40B4-BE49-F238E27FC236}">
                <a16:creationId xmlns:a16="http://schemas.microsoft.com/office/drawing/2014/main" id="{80756D2B-2FF9-DC51-6879-7142328E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6" y="1717357"/>
            <a:ext cx="6265673" cy="44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EB589-4CD8-6370-9E09-B04F87DE047F}"/>
              </a:ext>
            </a:extLst>
          </p:cNvPr>
          <p:cNvSpPr txBox="1"/>
          <p:nvPr/>
        </p:nvSpPr>
        <p:spPr>
          <a:xfrm>
            <a:off x="7128084" y="5627001"/>
            <a:ext cx="3463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www.stich.culturalheritage.org</a:t>
            </a:r>
          </a:p>
        </p:txBody>
      </p:sp>
    </p:spTree>
    <p:extLst>
      <p:ext uri="{BB962C8B-B14F-4D97-AF65-F5344CB8AC3E}">
        <p14:creationId xmlns:p14="http://schemas.microsoft.com/office/powerpoint/2010/main" val="2153729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70C5-4A0D-7003-D635-25E5CC53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B0CBB-07CF-5373-3800-FBA4E5E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LCA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A3126-9623-B95D-A971-7065AFFC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F4C2E-C308-D948-845C-536F2C946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Purpose</a:t>
            </a:r>
            <a:r>
              <a:rPr lang="en-US" dirty="0"/>
              <a:t>: Helps identify areas to reduce environmental footprint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Application</a:t>
            </a:r>
            <a:r>
              <a:rPr lang="en-US" dirty="0"/>
              <a:t>: Guides design choices for more sustainable products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E6E327-5AC8-E93C-59D5-CA798E360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>
            <a:fillRect/>
          </a:stretch>
        </p:blipFill>
        <p:spPr bwMode="auto">
          <a:xfrm>
            <a:off x="4018679" y="2391030"/>
            <a:ext cx="4238642" cy="33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2DF1-D44E-0CDA-7085-23A70CF11BF2}"/>
              </a:ext>
            </a:extLst>
          </p:cNvPr>
          <p:cNvSpPr txBox="1"/>
          <p:nvPr/>
        </p:nvSpPr>
        <p:spPr>
          <a:xfrm>
            <a:off x="4046042" y="5564528"/>
            <a:ext cx="42112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https://www.list.lu/fileadmin/files</a:t>
            </a:r>
          </a:p>
        </p:txBody>
      </p:sp>
    </p:spTree>
    <p:extLst>
      <p:ext uri="{BB962C8B-B14F-4D97-AF65-F5344CB8AC3E}">
        <p14:creationId xmlns:p14="http://schemas.microsoft.com/office/powerpoint/2010/main" val="70726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A180-9C3D-87A1-4997-6E10AA5A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D31F3-E44E-0C71-04CC-52F408DE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5DD3-2661-6AF0-F1F0-4D70F07A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962089-2BAD-8242-5BC1-BB2C8A082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1. Raw Material Extraction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Wood from forests is pulped into cardboard. 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Polymers and aluminum are extracted from non-renewable sources. 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Deforestation and habitat disruption.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CO2 emissions from fossil fuel extraction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A1D25-855A-680F-6EEA-7A10136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0352" y="3226676"/>
            <a:ext cx="3659832" cy="2476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E915E1-6BAC-E2AF-3D82-28ED944DA160}"/>
              </a:ext>
            </a:extLst>
          </p:cNvPr>
          <p:cNvSpPr txBox="1"/>
          <p:nvPr/>
        </p:nvSpPr>
        <p:spPr>
          <a:xfrm>
            <a:off x="8070352" y="5671436"/>
            <a:ext cx="3659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www.istockphoto.com</a:t>
            </a:r>
          </a:p>
        </p:txBody>
      </p:sp>
    </p:spTree>
    <p:extLst>
      <p:ext uri="{BB962C8B-B14F-4D97-AF65-F5344CB8AC3E}">
        <p14:creationId xmlns:p14="http://schemas.microsoft.com/office/powerpoint/2010/main" val="181122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4BEA8-F596-9406-B3CA-1DE71293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0575F-14BB-6C08-4BAA-A166252F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0947-2700-F3CD-77C6-A5D85DBE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C536C-8901-4468-4958-41534CDB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2. Manufacturing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Cardboard, polymers, and aluminum are laminated together. 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The material is printed, sterilized, and formed into a container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High energy consumption for manufacturing processes.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Air and water pollution from production facilities.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endParaRPr lang="en-US" dirty="0"/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11266" name="Picture 2" descr="Tetra Pak® R2 line | Tetra Pak Romania">
            <a:extLst>
              <a:ext uri="{FF2B5EF4-FFF2-40B4-BE49-F238E27FC236}">
                <a16:creationId xmlns:a16="http://schemas.microsoft.com/office/drawing/2014/main" id="{64609CA5-14D1-85E9-6761-80D8EF2F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95" y="3022871"/>
            <a:ext cx="2632953" cy="14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ED0F1-9B11-4842-F6C5-71AE686D222D}"/>
              </a:ext>
            </a:extLst>
          </p:cNvPr>
          <p:cNvSpPr txBox="1"/>
          <p:nvPr/>
        </p:nvSpPr>
        <p:spPr>
          <a:xfrm>
            <a:off x="10026786" y="4569569"/>
            <a:ext cx="17923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www.tetrapak.com</a:t>
            </a:r>
          </a:p>
        </p:txBody>
      </p:sp>
    </p:spTree>
    <p:extLst>
      <p:ext uri="{BB962C8B-B14F-4D97-AF65-F5344CB8AC3E}">
        <p14:creationId xmlns:p14="http://schemas.microsoft.com/office/powerpoint/2010/main" val="3458720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4A8F-C065-32DE-FA1B-F1DB4C47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35C59-780B-8BDF-325B-637C63D1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86434-A7F8-F0F7-3350-CBD2D4CC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D89EF8-EBCB-19BD-AC0C-D103DCF35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3. Transportation &amp; Distribution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The finished, empty containers are shipped to filling plants,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 	then the filled products are distributed to retailers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Fuel consumption and greenhouse gas emissions from 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trucks, trains, and ships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170" name="Picture 2" descr="Transportation - Free transport icons">
            <a:extLst>
              <a:ext uri="{FF2B5EF4-FFF2-40B4-BE49-F238E27FC236}">
                <a16:creationId xmlns:a16="http://schemas.microsoft.com/office/drawing/2014/main" id="{F5D8B749-16FB-79A0-65FA-C81D9EF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22" y="1530766"/>
            <a:ext cx="2507226" cy="25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CE5D7-A2D7-9064-573C-760A15239A00}"/>
              </a:ext>
            </a:extLst>
          </p:cNvPr>
          <p:cNvSpPr txBox="1"/>
          <p:nvPr/>
        </p:nvSpPr>
        <p:spPr>
          <a:xfrm>
            <a:off x="9598214" y="4037992"/>
            <a:ext cx="24050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57537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6773-FA42-349F-1DC0-2E1D7970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230F5-4EC5-CE36-9BA3-35D27F7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D219-4D13-C39F-3E64-1E3920A3D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355B38-8A96-6963-070E-AA978D9C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4. Use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Consumers buy and use the product. 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dirty="0"/>
              <a:t>	The sealed container can be stored at room temperature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Energy savings as the product doesn't require refrigeration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10242" name="Picture 2" descr="Tetra Stelo® Aseptic | Tetra Pak Global">
            <a:extLst>
              <a:ext uri="{FF2B5EF4-FFF2-40B4-BE49-F238E27FC236}">
                <a16:creationId xmlns:a16="http://schemas.microsoft.com/office/drawing/2014/main" id="{51964D06-0259-4291-1D04-F0616D73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732" y="1337598"/>
            <a:ext cx="2675616" cy="15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5E748-2074-6E85-603F-1E2A7F4BC61D}"/>
              </a:ext>
            </a:extLst>
          </p:cNvPr>
          <p:cNvSpPr txBox="1"/>
          <p:nvPr/>
        </p:nvSpPr>
        <p:spPr>
          <a:xfrm>
            <a:off x="10036513" y="2719521"/>
            <a:ext cx="17923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www.tetrapak.com</a:t>
            </a:r>
          </a:p>
        </p:txBody>
      </p:sp>
    </p:spTree>
    <p:extLst>
      <p:ext uri="{BB962C8B-B14F-4D97-AF65-F5344CB8AC3E}">
        <p14:creationId xmlns:p14="http://schemas.microsoft.com/office/powerpoint/2010/main" val="302668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41480" y="2654466"/>
            <a:ext cx="11709039" cy="9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Journey of a Juice Box</a:t>
            </a:r>
            <a:br>
              <a:rPr lang="en-US" sz="6600" dirty="0"/>
            </a:b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THEME: 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83343-7208-CE99-C7FD-065DD25DBC31}"/>
              </a:ext>
            </a:extLst>
          </p:cNvPr>
          <p:cNvSpPr txBox="1"/>
          <p:nvPr/>
        </p:nvSpPr>
        <p:spPr>
          <a:xfrm>
            <a:off x="3047999" y="401730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🪵🪚♻️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2646-CAC9-E0B7-1490-132D13B2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641D5-B82F-4AE3-CC6B-42DBA845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05C7F-E2C1-737A-91A3-E6C2F934C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10E108-F807-7C20-01E2-8ADB0D799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698656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5. Disposal/Recycling</a:t>
            </a:r>
            <a:endParaRPr lang="en-US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The container is either collected for recycling or discarded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Recycling is complex and often inefficient, leading to high-energy use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Landfilling of multi-layer materials that don't easily decompose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9218" name="Picture 2" descr="Can I Recycle my Cartons? | Homewood Disposal Service">
            <a:extLst>
              <a:ext uri="{FF2B5EF4-FFF2-40B4-BE49-F238E27FC236}">
                <a16:creationId xmlns:a16="http://schemas.microsoft.com/office/drawing/2014/main" id="{CAF70CB3-1B9E-B4B6-96C2-B5D971046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4853" r="36439" b="6798"/>
          <a:stretch>
            <a:fillRect/>
          </a:stretch>
        </p:blipFill>
        <p:spPr bwMode="auto">
          <a:xfrm>
            <a:off x="9671071" y="1205345"/>
            <a:ext cx="2383277" cy="18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9B1F4-67E7-C247-D0EB-ABD961099AF3}"/>
              </a:ext>
            </a:extLst>
          </p:cNvPr>
          <p:cNvSpPr txBox="1"/>
          <p:nvPr/>
        </p:nvSpPr>
        <p:spPr>
          <a:xfrm>
            <a:off x="9820633" y="3012901"/>
            <a:ext cx="2084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https://mydisposal.com/</a:t>
            </a:r>
          </a:p>
        </p:txBody>
      </p:sp>
    </p:spTree>
    <p:extLst>
      <p:ext uri="{BB962C8B-B14F-4D97-AF65-F5344CB8AC3E}">
        <p14:creationId xmlns:p14="http://schemas.microsoft.com/office/powerpoint/2010/main" val="136874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747A9-EF83-ADB9-1C9A-DFFE67AB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7D8D62-0512-6BF8-74E3-942CDB88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the Recycling Layers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25230-124A-9DFB-1D72-7B40900D2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9E8116-E539-D807-125D-F715CB065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69865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Juice Box: The Recycling Layers</a:t>
            </a:r>
          </a:p>
          <a:p>
            <a:pPr marL="114300" indent="0">
              <a:buNone/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sz="2400" b="1" dirty="0"/>
              <a:t>Paper: </a:t>
            </a:r>
            <a:r>
              <a:rPr lang="en-US" sz="2400" dirty="0"/>
              <a:t>Provides the main structure and shape.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Polyethylene: </a:t>
            </a:r>
            <a:r>
              <a:rPr lang="en-US" sz="2400" dirty="0"/>
              <a:t>Creates a waterproof seal and inner lining.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Aluminum: </a:t>
            </a:r>
            <a:r>
              <a:rPr lang="en-US" sz="2400" dirty="0"/>
              <a:t>A thin layer that acts as a barrier against light and oxygen, preventing spoilage.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A6F07-D0FF-0D66-C8EF-EFC74CEC30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65"/>
          <a:stretch>
            <a:fillRect/>
          </a:stretch>
        </p:blipFill>
        <p:spPr>
          <a:xfrm>
            <a:off x="9059917" y="972472"/>
            <a:ext cx="2901174" cy="2911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6FBAA-E54B-B2DE-F130-A6732114816D}"/>
              </a:ext>
            </a:extLst>
          </p:cNvPr>
          <p:cNvSpPr txBox="1"/>
          <p:nvPr/>
        </p:nvSpPr>
        <p:spPr>
          <a:xfrm>
            <a:off x="8907836" y="4979753"/>
            <a:ext cx="2636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</a:t>
            </a:r>
          </a:p>
        </p:txBody>
      </p:sp>
    </p:spTree>
    <p:extLst>
      <p:ext uri="{BB962C8B-B14F-4D97-AF65-F5344CB8AC3E}">
        <p14:creationId xmlns:p14="http://schemas.microsoft.com/office/powerpoint/2010/main" val="3179571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C0682-020D-5EB9-FA57-6AC2E4EB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A54B9-D93A-B5FE-1F14-C9E04EAC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14300"/>
            <a:r>
              <a:rPr lang="en-US" dirty="0"/>
              <a:t>Why these materials are difficult to separate?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2CEB4-689A-478B-F8F7-55211A2E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7B0E0-3BFE-6BD2-A280-7B6A1F8B9194}"/>
              </a:ext>
            </a:extLst>
          </p:cNvPr>
          <p:cNvSpPr txBox="1"/>
          <p:nvPr/>
        </p:nvSpPr>
        <p:spPr>
          <a:xfrm>
            <a:off x="648000" y="954000"/>
            <a:ext cx="114063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Laminated Layers: </a:t>
            </a:r>
            <a:r>
              <a:rPr lang="en-US" sz="2400" dirty="0"/>
              <a:t>The paper, plastic, and aluminum are tightly bonded together.</a:t>
            </a:r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Difficult to Separate: </a:t>
            </a:r>
            <a:r>
              <a:rPr lang="en-US" sz="2400" dirty="0"/>
              <a:t>This tight lamination makes mechanical separation extremely challenging.</a:t>
            </a:r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Specialized Machinery: </a:t>
            </a:r>
            <a:r>
              <a:rPr lang="en-US" sz="2400" dirty="0"/>
              <a:t>Requires specialized, energy-intensive equipment not common at most recycling centers.</a:t>
            </a:r>
          </a:p>
        </p:txBody>
      </p:sp>
      <p:pic>
        <p:nvPicPr>
          <p:cNvPr id="2052" name="Picture 4" descr="Tetra Pak takes carton packages with recycled content to the next level |  Ins-news">
            <a:extLst>
              <a:ext uri="{FF2B5EF4-FFF2-40B4-BE49-F238E27FC236}">
                <a16:creationId xmlns:a16="http://schemas.microsoft.com/office/drawing/2014/main" id="{DDD87F2E-2829-4F3C-C6F7-B03447FA3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2"/>
          <a:stretch>
            <a:fillRect/>
          </a:stretch>
        </p:blipFill>
        <p:spPr bwMode="auto">
          <a:xfrm>
            <a:off x="4353818" y="3978300"/>
            <a:ext cx="3994711" cy="16959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1F57C5-3D63-87B1-A780-3A293BB236ED}"/>
              </a:ext>
            </a:extLst>
          </p:cNvPr>
          <p:cNvSpPr txBox="1"/>
          <p:nvPr/>
        </p:nvSpPr>
        <p:spPr>
          <a:xfrm>
            <a:off x="4353818" y="5671435"/>
            <a:ext cx="39947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www.ins-news.com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FEB39-A84B-83C3-7E92-59CEF7077D05}"/>
              </a:ext>
            </a:extLst>
          </p:cNvPr>
          <p:cNvSpPr txBox="1"/>
          <p:nvPr/>
        </p:nvSpPr>
        <p:spPr>
          <a:xfrm>
            <a:off x="8791903" y="422808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https://youtu.be/xRzLEriZaEo</a:t>
            </a:r>
          </a:p>
        </p:txBody>
      </p:sp>
    </p:spTree>
    <p:extLst>
      <p:ext uri="{BB962C8B-B14F-4D97-AF65-F5344CB8AC3E}">
        <p14:creationId xmlns:p14="http://schemas.microsoft.com/office/powerpoint/2010/main" val="281623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9935-9D36-B63D-19A9-BBC74D66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19063-F9CB-48C4-B5F8-8B873A0E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to Hands-on Activity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4EC0-B61A-12C7-17F9-63A74477D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81F65-C2B6-187E-9FAB-860BF5B91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544000" cy="4756137"/>
          </a:xfrm>
        </p:spPr>
        <p:txBody>
          <a:bodyPr>
            <a:normAutofit/>
          </a:bodyPr>
          <a:lstStyle/>
          <a:p>
            <a:r>
              <a:rPr lang="en-US" b="1" dirty="0"/>
              <a:t>Objective: LCA and CE Mapping - The Juice Box Recycling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/>
          </a:p>
        </p:txBody>
      </p:sp>
      <p:pic>
        <p:nvPicPr>
          <p:cNvPr id="2" name="Online Media 1" title="A fun way to recycle beverage cartons: Short introduction to Do It Yourself Papermaking">
            <a:hlinkClick r:id="" action="ppaction://media"/>
            <a:extLst>
              <a:ext uri="{FF2B5EF4-FFF2-40B4-BE49-F238E27FC236}">
                <a16:creationId xmlns:a16="http://schemas.microsoft.com/office/drawing/2014/main" id="{B92E2591-EFF2-E837-1AF1-3300B31529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8072" y="1611149"/>
            <a:ext cx="7415856" cy="41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2986E-E29E-B391-B279-C50781D4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37F6E9-34A8-8CD5-89B5-F74E6C40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Activity- Fill LCA Table: Recycled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AC90-1D1E-7A8D-7E9E-DCEE2B06D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38F3DE-7DED-036B-3797-12C07836B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38102"/>
              </p:ext>
            </p:extLst>
          </p:nvPr>
        </p:nvGraphicFramePr>
        <p:xfrm>
          <a:off x="648000" y="954000"/>
          <a:ext cx="10980000" cy="482843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45396">
                  <a:extLst>
                    <a:ext uri="{9D8B030D-6E8A-4147-A177-3AD203B41FA5}">
                      <a16:colId xmlns:a16="http://schemas.microsoft.com/office/drawing/2014/main" val="2143652154"/>
                    </a:ext>
                  </a:extLst>
                </a:gridCol>
                <a:gridCol w="1838527">
                  <a:extLst>
                    <a:ext uri="{9D8B030D-6E8A-4147-A177-3AD203B41FA5}">
                      <a16:colId xmlns:a16="http://schemas.microsoft.com/office/drawing/2014/main" val="286385851"/>
                    </a:ext>
                  </a:extLst>
                </a:gridCol>
                <a:gridCol w="2013626">
                  <a:extLst>
                    <a:ext uri="{9D8B030D-6E8A-4147-A177-3AD203B41FA5}">
                      <a16:colId xmlns:a16="http://schemas.microsoft.com/office/drawing/2014/main" val="3340383815"/>
                    </a:ext>
                  </a:extLst>
                </a:gridCol>
                <a:gridCol w="2486451">
                  <a:extLst>
                    <a:ext uri="{9D8B030D-6E8A-4147-A177-3AD203B41FA5}">
                      <a16:colId xmlns:a16="http://schemas.microsoft.com/office/drawing/2014/main" val="2510762407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397759141"/>
                    </a:ext>
                  </a:extLst>
                </a:gridCol>
              </a:tblGrid>
              <a:tr h="508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</a:rPr>
                        <a:t>Stage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Material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Energy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Environmental Impact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Improvements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030761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1. Raw Materials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cartons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(manual)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Collect locally, clean cartons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411272017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2. Manufacturing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Water use, minor waste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940872454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3. Use Phase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Handmade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Reusable, no extra energy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Reuse paper before discarding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020674328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4. End of Life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(recycle/compost)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Breaks down naturally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674077020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5. Disposal/Recycling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Final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(if composted)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Avoid chemicals, educate disposal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4025443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78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603D5AC-FDB5-D76D-030F-6BFBA9B0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02898-6FD1-9057-4477-A7E1CEE3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Table: Recycled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555DD-77CE-4C45-EADC-3A884BE4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CEC14AF-7469-DCC9-2B53-B5251F453E24}"/>
              </a:ext>
            </a:extLst>
          </p:cNvPr>
          <p:cNvGraphicFramePr>
            <a:graphicFrameLocks noGrp="1"/>
          </p:cNvGraphicFramePr>
          <p:nvPr/>
        </p:nvGraphicFramePr>
        <p:xfrm>
          <a:off x="648000" y="954000"/>
          <a:ext cx="10980000" cy="482843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45396">
                  <a:extLst>
                    <a:ext uri="{9D8B030D-6E8A-4147-A177-3AD203B41FA5}">
                      <a16:colId xmlns:a16="http://schemas.microsoft.com/office/drawing/2014/main" val="2143652154"/>
                    </a:ext>
                  </a:extLst>
                </a:gridCol>
                <a:gridCol w="1838527">
                  <a:extLst>
                    <a:ext uri="{9D8B030D-6E8A-4147-A177-3AD203B41FA5}">
                      <a16:colId xmlns:a16="http://schemas.microsoft.com/office/drawing/2014/main" val="286385851"/>
                    </a:ext>
                  </a:extLst>
                </a:gridCol>
                <a:gridCol w="2013626">
                  <a:extLst>
                    <a:ext uri="{9D8B030D-6E8A-4147-A177-3AD203B41FA5}">
                      <a16:colId xmlns:a16="http://schemas.microsoft.com/office/drawing/2014/main" val="3340383815"/>
                    </a:ext>
                  </a:extLst>
                </a:gridCol>
                <a:gridCol w="2486451">
                  <a:extLst>
                    <a:ext uri="{9D8B030D-6E8A-4147-A177-3AD203B41FA5}">
                      <a16:colId xmlns:a16="http://schemas.microsoft.com/office/drawing/2014/main" val="2510762407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397759141"/>
                    </a:ext>
                  </a:extLst>
                </a:gridCol>
              </a:tblGrid>
              <a:tr h="508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</a:rPr>
                        <a:t>Stage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Material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Energy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Environmental Impact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Improvements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030761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1. Raw Materials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cartons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(manual)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Diverts waste from landfill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Collect locally, clean cartons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411272017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2. Manufacturing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Pulp + water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Medium (blender)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Water use, minor waste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 hand tools, blend in batches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940872454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3. Use Phase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Handmade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None or very low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Reusable, no extra energy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Reuse paper before discarding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020674328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4. End of Life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Low (recycle/compost)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Breaks down naturally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Reuse scraps, compost if clean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674077020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5. Disposal/Recycling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Final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Low (if composted)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Low impact if composted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Avoid chemicals, educate disposal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4025443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59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3F513-E046-02AC-A97A-B80D3FA2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AE6B4-E509-290B-8035-FC1DF4A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40086-9514-65E4-8326-716D340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CFECE-B9FE-66AA-E9EC-CBD22A5AB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Filled LCA table</a:t>
            </a:r>
          </a:p>
          <a:p>
            <a:pPr>
              <a:lnSpc>
                <a:spcPct val="150000"/>
              </a:lnSpc>
            </a:pPr>
            <a:r>
              <a:rPr lang="en-US" dirty="0"/>
              <a:t>How your product supports the Circular Economy</a:t>
            </a:r>
          </a:p>
          <a:p>
            <a:pPr>
              <a:lnSpc>
                <a:spcPct val="150000"/>
              </a:lnSpc>
            </a:pPr>
            <a:r>
              <a:rPr lang="en-US" dirty="0"/>
              <a:t>What happened to the remaining materials?</a:t>
            </a:r>
          </a:p>
          <a:p>
            <a:pPr>
              <a:lnSpc>
                <a:spcPct val="150000"/>
              </a:lnSpc>
            </a:pPr>
            <a:r>
              <a:rPr lang="en-US" dirty="0"/>
              <a:t>One idea to improve sustainability further</a:t>
            </a:r>
          </a:p>
        </p:txBody>
      </p:sp>
      <p:pic>
        <p:nvPicPr>
          <p:cNvPr id="12290" name="Picture 2" descr="Presentation - Free people icons">
            <a:extLst>
              <a:ext uri="{FF2B5EF4-FFF2-40B4-BE49-F238E27FC236}">
                <a16:creationId xmlns:a16="http://schemas.microsoft.com/office/drawing/2014/main" id="{281A1790-40CC-0804-1EC7-529E22D9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68" y="953998"/>
            <a:ext cx="1931132" cy="14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DABFA-24A9-3EBC-E387-02B4E60892CB}"/>
              </a:ext>
            </a:extLst>
          </p:cNvPr>
          <p:cNvSpPr txBox="1"/>
          <p:nvPr/>
        </p:nvSpPr>
        <p:spPr>
          <a:xfrm>
            <a:off x="9761230" y="2354612"/>
            <a:ext cx="20333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www.shutterstock.com</a:t>
            </a: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E715733C-326D-91D2-EA88-1165AE07A127}"/>
              </a:ext>
            </a:extLst>
          </p:cNvPr>
          <p:cNvSpPr txBox="1"/>
          <p:nvPr/>
        </p:nvSpPr>
        <p:spPr>
          <a:xfrm>
            <a:off x="564000" y="5241300"/>
            <a:ext cx="6104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</a:t>
            </a:r>
            <a:r>
              <a:rPr lang="en-US" sz="2400" dirty="0">
                <a:hlinkClick r:id="rId4"/>
              </a:rPr>
              <a:t>She Created this from a Juice Carton</a:t>
            </a:r>
            <a:endParaRPr lang="en-US" sz="2400" dirty="0"/>
          </a:p>
        </p:txBody>
      </p:sp>
      <p:pic>
        <p:nvPicPr>
          <p:cNvPr id="8194" name="Picture 2" descr="Pen stand making out of waste juice boxes || Diy pen holder">
            <a:extLst>
              <a:ext uri="{FF2B5EF4-FFF2-40B4-BE49-F238E27FC236}">
                <a16:creationId xmlns:a16="http://schemas.microsoft.com/office/drawing/2014/main" id="{C537D2B1-2AA9-C674-0793-39E20AFC1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21" y="3429000"/>
            <a:ext cx="2572724" cy="15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248A52-58B4-B735-C48C-0F2098F0984B}"/>
              </a:ext>
            </a:extLst>
          </p:cNvPr>
          <p:cNvSpPr txBox="1"/>
          <p:nvPr/>
        </p:nvSpPr>
        <p:spPr>
          <a:xfrm>
            <a:off x="9221821" y="4976668"/>
            <a:ext cx="25727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www.youtube.com</a:t>
            </a:r>
          </a:p>
        </p:txBody>
      </p:sp>
    </p:spTree>
    <p:extLst>
      <p:ext uri="{BB962C8B-B14F-4D97-AF65-F5344CB8AC3E}">
        <p14:creationId xmlns:p14="http://schemas.microsoft.com/office/powerpoint/2010/main" val="165275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C834-C05D-4B06-1A21-F0F51E0A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B46F6-C16F-4C11-53F7-B8AE4EAA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77BEA-7DC9-EE11-B20D-7B7E42D4B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5C22F5-1D8D-C026-7232-E7DDEE63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📊 Best LCA Reflection</a:t>
            </a:r>
          </a:p>
          <a:p>
            <a:pPr>
              <a:lnSpc>
                <a:spcPct val="150000"/>
              </a:lnSpc>
            </a:pPr>
            <a:r>
              <a:rPr lang="en-US" dirty="0"/>
              <a:t>🤝 Best Team Collaboration</a:t>
            </a:r>
          </a:p>
          <a:p>
            <a:pPr>
              <a:lnSpc>
                <a:spcPct val="150000"/>
              </a:lnSpc>
            </a:pPr>
            <a:r>
              <a:rPr lang="en-US" dirty="0"/>
              <a:t>💡 Most Innovative Circular Economy Idea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02ECA0A-BEAD-EB0C-A0A3-9B6673133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1930" r="24144"/>
          <a:stretch>
            <a:fillRect/>
          </a:stretch>
        </p:blipFill>
        <p:spPr bwMode="auto">
          <a:xfrm>
            <a:off x="8785245" y="2203506"/>
            <a:ext cx="3406755" cy="33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503E4-3B78-5C76-5163-7ABC4F2FD319}"/>
              </a:ext>
            </a:extLst>
          </p:cNvPr>
          <p:cNvSpPr txBox="1"/>
          <p:nvPr/>
        </p:nvSpPr>
        <p:spPr>
          <a:xfrm>
            <a:off x="9217658" y="5265152"/>
            <a:ext cx="23263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https://www.slideteam.net/</a:t>
            </a:r>
          </a:p>
        </p:txBody>
      </p:sp>
    </p:spTree>
    <p:extLst>
      <p:ext uri="{BB962C8B-B14F-4D97-AF65-F5344CB8AC3E}">
        <p14:creationId xmlns:p14="http://schemas.microsoft.com/office/powerpoint/2010/main" val="437343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E351B-F2D6-155B-7090-5F06D361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B6736-D495-2D9C-B1C1-D7F015A8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Any Questions? Let’s Discuss!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4B9D-8286-9517-D7EF-4EFFA95D5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9D9C0-72A1-6E42-1619-5F3F6C16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❓ Ask about anything unclear in the LCA or CE concepts</a:t>
            </a:r>
          </a:p>
          <a:p>
            <a:pPr>
              <a:lnSpc>
                <a:spcPct val="200000"/>
              </a:lnSpc>
            </a:pPr>
            <a:r>
              <a:rPr lang="en-US" dirty="0"/>
              <a:t>💭 Share your ideas for </a:t>
            </a:r>
            <a:r>
              <a:rPr lang="en-US"/>
              <a:t>improving your </a:t>
            </a:r>
            <a:r>
              <a:rPr lang="en-US" dirty="0"/>
              <a:t>product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7170" name="Picture 2" descr="DIY Handmade Recycled Paper - Woodlark Blog">
            <a:extLst>
              <a:ext uri="{FF2B5EF4-FFF2-40B4-BE49-F238E27FC236}">
                <a16:creationId xmlns:a16="http://schemas.microsoft.com/office/drawing/2014/main" id="{B3541AEA-6EEC-AF6F-4997-2D927137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89" y="3113203"/>
            <a:ext cx="3696021" cy="24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5CE83-653B-1BC8-EF66-E61078E78EB1}"/>
              </a:ext>
            </a:extLst>
          </p:cNvPr>
          <p:cNvSpPr txBox="1"/>
          <p:nvPr/>
        </p:nvSpPr>
        <p:spPr>
          <a:xfrm>
            <a:off x="4247989" y="5576077"/>
            <a:ext cx="3696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https://woodlarkblog.com/</a:t>
            </a:r>
          </a:p>
        </p:txBody>
      </p:sp>
    </p:spTree>
    <p:extLst>
      <p:ext uri="{BB962C8B-B14F-4D97-AF65-F5344CB8AC3E}">
        <p14:creationId xmlns:p14="http://schemas.microsoft.com/office/powerpoint/2010/main" val="1284609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 dirty="0"/>
              <a:t>Keep thinking about trees, materials, and the planet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5"/>
            <a:ext cx="4251960" cy="3041042"/>
            <a:chOff x="4119880" y="3100071"/>
            <a:chExt cx="3952240" cy="2687768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217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544001" cy="4566403"/>
          </a:xfrm>
        </p:spPr>
        <p:txBody>
          <a:bodyPr>
            <a:normAutofit fontScale="92500"/>
          </a:bodyPr>
          <a:lstStyle/>
          <a:p>
            <a:pPr>
              <a:lnSpc>
                <a:spcPct val="250000"/>
              </a:lnSpc>
            </a:pPr>
            <a:r>
              <a:rPr lang="en-US" b="1" dirty="0"/>
              <a:t>Circular Economy:</a:t>
            </a:r>
            <a:r>
              <a:rPr lang="en-US" dirty="0"/>
              <a:t> Learn the principles and the 9Rs.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Life Cycle Assessment:</a:t>
            </a:r>
            <a:r>
              <a:rPr lang="en-US" dirty="0"/>
              <a:t> Evaluate environmental impact.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Activity: </a:t>
            </a:r>
            <a:r>
              <a:rPr lang="en-US" dirty="0"/>
              <a:t>Recycling Relay - Separate juice box layers.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Reflect on Sustainability: </a:t>
            </a:r>
            <a:r>
              <a:rPr lang="en-US" dirty="0"/>
              <a:t>Improve sustainability.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pic>
        <p:nvPicPr>
          <p:cNvPr id="1031" name="Picture 7" descr="Achievement, goal, purpose, success, win icon - Download on Iconfinder">
            <a:extLst>
              <a:ext uri="{FF2B5EF4-FFF2-40B4-BE49-F238E27FC236}">
                <a16:creationId xmlns:a16="http://schemas.microsoft.com/office/drawing/2014/main" id="{08ACDC54-3AD2-CB85-F100-C8E638F61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14822" r="15123" b="13750"/>
          <a:stretch>
            <a:fillRect/>
          </a:stretch>
        </p:blipFill>
        <p:spPr bwMode="auto">
          <a:xfrm>
            <a:off x="10509890" y="1337597"/>
            <a:ext cx="1537261" cy="16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C5B9-8D4E-5F4C-3DC9-44B89D35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507B24-E1EF-69A3-E135-688DDEB8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Aseptic Cardboard Container: Juice Boxes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8469-49A6-653C-92F5-F6EAED158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9CB9D-E608-2801-7D83-F1A5964AADD9}"/>
              </a:ext>
            </a:extLst>
          </p:cNvPr>
          <p:cNvSpPr txBox="1"/>
          <p:nvPr/>
        </p:nvSpPr>
        <p:spPr>
          <a:xfrm>
            <a:off x="647999" y="2183070"/>
            <a:ext cx="1053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</a:t>
            </a:r>
            <a:r>
              <a:rPr lang="en-US" sz="2400" dirty="0">
                <a:hlinkClick r:id="rId3"/>
              </a:rPr>
              <a:t>The pack that protects: Aseptic Containers</a:t>
            </a:r>
            <a:endParaRPr lang="en-US" sz="2400" dirty="0"/>
          </a:p>
        </p:txBody>
      </p:sp>
      <p:pic>
        <p:nvPicPr>
          <p:cNvPr id="1026" name="Picture 2" descr="SIG Terra aseptic carton solutions - SIG – for better">
            <a:extLst>
              <a:ext uri="{FF2B5EF4-FFF2-40B4-BE49-F238E27FC236}">
                <a16:creationId xmlns:a16="http://schemas.microsoft.com/office/drawing/2014/main" id="{FDCF7DC9-21DE-E2B3-6CA7-B1EBAB76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19" y="2805848"/>
            <a:ext cx="5453961" cy="28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DD6A1-E7B1-551E-02A6-4785D052D91F}"/>
              </a:ext>
            </a:extLst>
          </p:cNvPr>
          <p:cNvSpPr txBox="1"/>
          <p:nvPr/>
        </p:nvSpPr>
        <p:spPr>
          <a:xfrm>
            <a:off x="647999" y="954000"/>
            <a:ext cx="1108218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Aseptic containers are a multi-layered barrier that keeps products fresh without refrigeration.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5158D-1A32-C41D-6510-A9E969FE250B}"/>
              </a:ext>
            </a:extLst>
          </p:cNvPr>
          <p:cNvSpPr txBox="1"/>
          <p:nvPr/>
        </p:nvSpPr>
        <p:spPr>
          <a:xfrm>
            <a:off x="3369019" y="5673907"/>
            <a:ext cx="5453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www.sig.biz</a:t>
            </a:r>
          </a:p>
        </p:txBody>
      </p:sp>
    </p:spTree>
    <p:extLst>
      <p:ext uri="{BB962C8B-B14F-4D97-AF65-F5344CB8AC3E}">
        <p14:creationId xmlns:p14="http://schemas.microsoft.com/office/powerpoint/2010/main" val="267144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C4EA3C-D4DF-2FDF-C68D-D3395E6E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37871"/>
            <a:ext cx="10980000" cy="715281"/>
          </a:xfrm>
        </p:spPr>
        <p:txBody>
          <a:bodyPr>
            <a:normAutofit/>
          </a:bodyPr>
          <a:lstStyle/>
          <a:p>
            <a:r>
              <a:rPr lang="en-US" dirty="0"/>
              <a:t>Can you guess what materials make up an Aseptic Pack?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312D46-679F-AAC3-A307-480FE0FB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0290D-042B-0D44-5EC6-8FABB11C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4646C-8CD2-1F3D-F474-9004F07A2DB0}"/>
              </a:ext>
            </a:extLst>
          </p:cNvPr>
          <p:cNvSpPr txBox="1"/>
          <p:nvPr/>
        </p:nvSpPr>
        <p:spPr>
          <a:xfrm>
            <a:off x="648001" y="1669281"/>
            <a:ext cx="8589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</a:t>
            </a:r>
            <a:r>
              <a:rPr lang="en-US" sz="2400" dirty="0">
                <a:hlinkClick r:id="rId3"/>
              </a:rPr>
              <a:t>Six Layered Freshness</a:t>
            </a:r>
            <a:endParaRPr lang="en-US" sz="2400" dirty="0"/>
          </a:p>
        </p:txBody>
      </p:sp>
      <p:pic>
        <p:nvPicPr>
          <p:cNvPr id="2050" name="Picture 2" descr="Six Layered Freshness">
            <a:extLst>
              <a:ext uri="{FF2B5EF4-FFF2-40B4-BE49-F238E27FC236}">
                <a16:creationId xmlns:a16="http://schemas.microsoft.com/office/drawing/2014/main" id="{A94B97D3-76A0-E4A9-8A8E-3AD26199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68" y="2204726"/>
            <a:ext cx="6199461" cy="34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B50CF5-E1AA-0DA5-F906-C59BDD86A046}"/>
              </a:ext>
            </a:extLst>
          </p:cNvPr>
          <p:cNvSpPr txBox="1"/>
          <p:nvPr/>
        </p:nvSpPr>
        <p:spPr>
          <a:xfrm>
            <a:off x="3038269" y="5673908"/>
            <a:ext cx="6199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www.tetrapak.com</a:t>
            </a:r>
          </a:p>
        </p:txBody>
      </p:sp>
    </p:spTree>
    <p:extLst>
      <p:ext uri="{BB962C8B-B14F-4D97-AF65-F5344CB8AC3E}">
        <p14:creationId xmlns:p14="http://schemas.microsoft.com/office/powerpoint/2010/main" val="301085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AB9E7-30A7-6D9F-3D25-E74E03863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4CDF20-1349-A814-8DFC-9C6BF3D33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37871"/>
            <a:ext cx="10980000" cy="4390874"/>
          </a:xfrm>
        </p:spPr>
        <p:txBody>
          <a:bodyPr>
            <a:normAutofit/>
          </a:bodyPr>
          <a:lstStyle/>
          <a:p>
            <a:pPr marL="628650" indent="-514350">
              <a:buAutoNum type="arabicPeriod"/>
            </a:pPr>
            <a:r>
              <a:rPr lang="en-US" dirty="0"/>
              <a:t>Trees are cut down and processed into logs.</a:t>
            </a:r>
          </a:p>
          <a:p>
            <a:pPr marL="628650" indent="-514350">
              <a:buAutoNum type="arabicPeriod"/>
            </a:pPr>
            <a:r>
              <a:rPr lang="en-US" dirty="0"/>
              <a:t>Logs are turned into wood chips, then cooked to create pulp.</a:t>
            </a:r>
          </a:p>
          <a:p>
            <a:pPr marL="628650" indent="-514350">
              <a:buAutoNum type="arabicPeriod"/>
            </a:pPr>
            <a:r>
              <a:rPr lang="en-US" dirty="0"/>
              <a:t>The pulp is formed into sheets and dried to make paper.</a:t>
            </a:r>
          </a:p>
          <a:p>
            <a:pPr marL="628650" indent="-514350">
              <a:buAutoNum type="arabicPeriod"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Environmental Impact:</a:t>
            </a:r>
          </a:p>
          <a:p>
            <a:r>
              <a:rPr lang="en-US" dirty="0"/>
              <a:t>Deforestation due to tree cutting.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14750-876C-DC25-1DD2-FE352696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 to Paper – A Brief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27FA3-D0F1-3668-F43E-56E33B900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Environmental Impact Paper Waste Highlighting Deforestation Stock Vector  (Royalty Free) 2610383823 | Shutterstock">
            <a:extLst>
              <a:ext uri="{FF2B5EF4-FFF2-40B4-BE49-F238E27FC236}">
                <a16:creationId xmlns:a16="http://schemas.microsoft.com/office/drawing/2014/main" id="{CB2D360F-787A-5528-ACD3-5CA5BA57D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9"/>
          <a:stretch>
            <a:fillRect/>
          </a:stretch>
        </p:blipFill>
        <p:spPr bwMode="auto">
          <a:xfrm>
            <a:off x="6863338" y="2822921"/>
            <a:ext cx="4680662" cy="269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8D971-A565-BF84-5046-C872232614D3}"/>
              </a:ext>
            </a:extLst>
          </p:cNvPr>
          <p:cNvSpPr txBox="1"/>
          <p:nvPr/>
        </p:nvSpPr>
        <p:spPr>
          <a:xfrm>
            <a:off x="7711508" y="5520403"/>
            <a:ext cx="31523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425471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Circular Economy (CE)?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2728883" y="5657779"/>
            <a:ext cx="6818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https://jpt.spe.org/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49723-395D-0D46-3CC4-0F1165D6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0980000" cy="1425406"/>
          </a:xfrm>
        </p:spPr>
        <p:txBody>
          <a:bodyPr/>
          <a:lstStyle/>
          <a:p>
            <a:r>
              <a:rPr lang="en-US" sz="2400" b="1" dirty="0"/>
              <a:t>Definition: </a:t>
            </a:r>
          </a:p>
          <a:p>
            <a:pPr marL="114300" indent="0">
              <a:buNone/>
            </a:pPr>
            <a:r>
              <a:rPr lang="en-US" sz="2400" dirty="0"/>
              <a:t>A system where products, materials, and resources are kept in use for as long as possible.</a:t>
            </a:r>
          </a:p>
        </p:txBody>
      </p:sp>
      <p:pic>
        <p:nvPicPr>
          <p:cNvPr id="2050" name="Picture 2" descr="Circular Economy: A Sustainability Innovation and Solution for Oil, Gas,  and Petrochemical Industries">
            <a:extLst>
              <a:ext uri="{FF2B5EF4-FFF2-40B4-BE49-F238E27FC236}">
                <a16:creationId xmlns:a16="http://schemas.microsoft.com/office/drawing/2014/main" id="{7C8F286D-53EF-EE8A-7F88-90F5B0C98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4590"/>
          <a:stretch>
            <a:fillRect/>
          </a:stretch>
        </p:blipFill>
        <p:spPr bwMode="auto">
          <a:xfrm>
            <a:off x="3941719" y="2806862"/>
            <a:ext cx="4308561" cy="28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DCEF2-4D3E-F437-786D-8B061D5A272D}"/>
              </a:ext>
            </a:extLst>
          </p:cNvPr>
          <p:cNvSpPr txBox="1"/>
          <p:nvPr/>
        </p:nvSpPr>
        <p:spPr>
          <a:xfrm>
            <a:off x="648000" y="2271684"/>
            <a:ext cx="372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 </a:t>
            </a:r>
            <a:r>
              <a:rPr lang="en-US" sz="2400" dirty="0">
                <a:hlinkClick r:id="rId4"/>
              </a:rPr>
              <a:t>Circular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B391-56FC-7346-7781-ED53D57B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DE1B6-1B67-C65D-55AD-A9FA0610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Circular Economy: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587FC-F283-077D-DB52-1F6F85AD3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F2B66-D126-47D2-25F4-692DB8D771A1}"/>
              </a:ext>
            </a:extLst>
          </p:cNvPr>
          <p:cNvSpPr txBox="1"/>
          <p:nvPr/>
        </p:nvSpPr>
        <p:spPr>
          <a:xfrm>
            <a:off x="2067449" y="5520403"/>
            <a:ext cx="8600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https://www.technikum-wien.at/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C56C-A06D-3A9B-622D-871D460FFE39}"/>
              </a:ext>
            </a:extLst>
          </p:cNvPr>
          <p:cNvSpPr txBox="1"/>
          <p:nvPr/>
        </p:nvSpPr>
        <p:spPr>
          <a:xfrm>
            <a:off x="648000" y="953999"/>
            <a:ext cx="108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How does the video illustrate the difference between a linear and a circular economy?</a:t>
            </a:r>
          </a:p>
        </p:txBody>
      </p:sp>
      <p:pic>
        <p:nvPicPr>
          <p:cNvPr id="3076" name="Picture 4" descr="Circular economy: How can we take nature as a model? | FH Technikum Wien">
            <a:extLst>
              <a:ext uri="{FF2B5EF4-FFF2-40B4-BE49-F238E27FC236}">
                <a16:creationId xmlns:a16="http://schemas.microsoft.com/office/drawing/2014/main" id="{A15F6C70-5F19-D2F9-1F61-5E7C7CC8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7299" r="2512" b="7737"/>
          <a:stretch>
            <a:fillRect/>
          </a:stretch>
        </p:blipFill>
        <p:spPr bwMode="auto">
          <a:xfrm>
            <a:off x="2695874" y="1944565"/>
            <a:ext cx="6800252" cy="34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1C35-9352-9EA9-C0DF-D10EAC13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89F39-DDBC-03F0-DD9C-0596A55F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Circular Economy Matters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50B5-0919-34A5-8371-99CA32B9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44C65-F821-A6B4-F064-0A1EAD1A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r>
              <a:rPr lang="en-US" sz="2400" b="1" dirty="0"/>
              <a:t>Environmental Impact</a:t>
            </a:r>
            <a:r>
              <a:rPr lang="en-US" sz="2400" dirty="0"/>
              <a:t>: Waste, pollution, depletion of resources</a:t>
            </a:r>
          </a:p>
          <a:p>
            <a:r>
              <a:rPr lang="en-US" sz="2400" b="1" dirty="0"/>
              <a:t>Economic Benefits</a:t>
            </a:r>
            <a:r>
              <a:rPr lang="en-US" sz="2400" dirty="0"/>
              <a:t>: Reduced costs, innovation, job creation</a:t>
            </a:r>
          </a:p>
          <a:p>
            <a:r>
              <a:rPr lang="en-US" sz="2400" b="1" dirty="0"/>
              <a:t>Social Impact</a:t>
            </a:r>
            <a:r>
              <a:rPr lang="en-US" sz="2400" dirty="0"/>
              <a:t>: Sustainable living, waste reduction</a:t>
            </a:r>
          </a:p>
          <a:p>
            <a:endParaRPr lang="en-US" dirty="0"/>
          </a:p>
        </p:txBody>
      </p:sp>
      <p:pic>
        <p:nvPicPr>
          <p:cNvPr id="4098" name="Picture 2" descr="Plastic waste management: Working towards a sustainable future">
            <a:extLst>
              <a:ext uri="{FF2B5EF4-FFF2-40B4-BE49-F238E27FC236}">
                <a16:creationId xmlns:a16="http://schemas.microsoft.com/office/drawing/2014/main" id="{384970B6-A205-7090-3875-1C0B7C0A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0" y="2908307"/>
            <a:ext cx="3618271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ventory Cost Reduction: Strategies to Improve Your Bottom Line">
            <a:extLst>
              <a:ext uri="{FF2B5EF4-FFF2-40B4-BE49-F238E27FC236}">
                <a16:creationId xmlns:a16="http://schemas.microsoft.com/office/drawing/2014/main" id="{29C34052-E86D-6F94-2DA9-E171397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1" y="2908306"/>
            <a:ext cx="3506469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A786B-5C7B-76C2-23C0-7C9F07CC148E}"/>
              </a:ext>
            </a:extLst>
          </p:cNvPr>
          <p:cNvSpPr txBox="1"/>
          <p:nvPr/>
        </p:nvSpPr>
        <p:spPr>
          <a:xfrm>
            <a:off x="564000" y="4994964"/>
            <a:ext cx="3618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https://www.innovationnewsnetwork.com/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79B75-352C-CEEC-6248-A17C85CA710F}"/>
              </a:ext>
            </a:extLst>
          </p:cNvPr>
          <p:cNvSpPr txBox="1"/>
          <p:nvPr/>
        </p:nvSpPr>
        <p:spPr>
          <a:xfrm>
            <a:off x="4752120" y="4994964"/>
            <a:ext cx="3506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https://cashflowinventory.com/blog/</a:t>
            </a:r>
          </a:p>
        </p:txBody>
      </p:sp>
      <p:pic>
        <p:nvPicPr>
          <p:cNvPr id="4102" name="Picture 6" descr="The Future of Sustainable Living: How Individuals and Businesses Can Make a  Difference - Radiant Readers Academy">
            <a:extLst>
              <a:ext uri="{FF2B5EF4-FFF2-40B4-BE49-F238E27FC236}">
                <a16:creationId xmlns:a16="http://schemas.microsoft.com/office/drawing/2014/main" id="{EA705229-014F-B007-037C-12C1E703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81" y="2908307"/>
            <a:ext cx="2753032" cy="20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88599-5C55-38C9-0C50-FFF7E68F1C21}"/>
              </a:ext>
            </a:extLst>
          </p:cNvPr>
          <p:cNvSpPr txBox="1"/>
          <p:nvPr/>
        </p:nvSpPr>
        <p:spPr>
          <a:xfrm>
            <a:off x="9021671" y="4994963"/>
            <a:ext cx="27530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https://radiant.edu.np/</a:t>
            </a:r>
          </a:p>
        </p:txBody>
      </p:sp>
    </p:spTree>
    <p:extLst>
      <p:ext uri="{BB962C8B-B14F-4D97-AF65-F5344CB8AC3E}">
        <p14:creationId xmlns:p14="http://schemas.microsoft.com/office/powerpoint/2010/main" val="369051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7388EFDC6A14886151D2847A44A62" ma:contentTypeVersion="12" ma:contentTypeDescription="Create a new document." ma:contentTypeScope="" ma:versionID="938d33b1f8ed47f3b91896c3febe5318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382f9b1669159f3b7a76d62f8f79ec2a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  <ds:schemaRef ds:uri="89ffeae6-ddd6-4585-b473-51acd2417728"/>
    <ds:schemaRef ds:uri="63aa5b15-39d7-45b2-bcef-885aee5efe7a"/>
  </ds:schemaRefs>
</ds:datastoreItem>
</file>

<file path=customXml/itemProps2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30794F-436F-40D1-B6B6-4DA7BCB9A2BD}"/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2470</Words>
  <Application>Microsoft Office PowerPoint</Application>
  <PresentationFormat>Widescreen</PresentationFormat>
  <Paragraphs>318</Paragraphs>
  <Slides>29</Slides>
  <Notes>29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Wingdings</vt:lpstr>
      <vt:lpstr>Arial</vt:lpstr>
      <vt:lpstr>Open Sans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The Journey of a Juice Box </vt:lpstr>
      <vt:lpstr>Workshop Objectives</vt:lpstr>
      <vt:lpstr>Aseptic Cardboard Container: Juice Boxes </vt:lpstr>
      <vt:lpstr>Aseptic Cardboard Container</vt:lpstr>
      <vt:lpstr>Wood to Paper – A Brief Overview</vt:lpstr>
      <vt:lpstr>What is Circular Economy (CE)?</vt:lpstr>
      <vt:lpstr>Linear vs Circular Economy:</vt:lpstr>
      <vt:lpstr>Why Circular Economy Matters </vt:lpstr>
      <vt:lpstr>9Rs of Circular Economy</vt:lpstr>
      <vt:lpstr>CE of Aseptic Cardboard Container </vt:lpstr>
      <vt:lpstr>CE of Aseptic Cardboard Container </vt:lpstr>
      <vt:lpstr>CE of Aseptic Cardboard Container </vt:lpstr>
      <vt:lpstr>Life Cycle Assessment (LCA) – Introduction </vt:lpstr>
      <vt:lpstr>Importance of LCA </vt:lpstr>
      <vt:lpstr>LCA Example : Aseptic Cardboard Container</vt:lpstr>
      <vt:lpstr>LCA Example : Aseptic Cardboard Container</vt:lpstr>
      <vt:lpstr>LCA Example : Aseptic Cardboard Container</vt:lpstr>
      <vt:lpstr>LCA Example : Aseptic Cardboard Container</vt:lpstr>
      <vt:lpstr>LCA Example : Aseptic Cardboard Container</vt:lpstr>
      <vt:lpstr>Understanding the Recycling Layers </vt:lpstr>
      <vt:lpstr>Why these materials are difficult to separate?</vt:lpstr>
      <vt:lpstr>Introduction to Hands-on Activity </vt:lpstr>
      <vt:lpstr>Activity- Fill LCA Table: Recycled Paper</vt:lpstr>
      <vt:lpstr>LCA Table: Recycled Paper</vt:lpstr>
      <vt:lpstr>Preparing for Presentations</vt:lpstr>
      <vt:lpstr>Awards</vt:lpstr>
      <vt:lpstr>Any Questions? Let’s Discuss! 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</cp:lastModifiedBy>
  <cp:revision>119</cp:revision>
  <dcterms:created xsi:type="dcterms:W3CDTF">2024-03-13T14:37:45Z</dcterms:created>
  <dcterms:modified xsi:type="dcterms:W3CDTF">2025-10-05T10:37:48Z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  <property fmtid="{D5CDD505-2E9C-101B-9397-08002B2CF9AE}" pid="3" name="MediaServiceImageTags">
    <vt:lpwstr/>
  </property>
</Properties>
</file>