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54" r:id="rId5"/>
  </p:sldMasterIdLst>
  <p:notesMasterIdLst>
    <p:notesMasterId r:id="rId36"/>
  </p:notesMasterIdLst>
  <p:sldIdLst>
    <p:sldId id="256" r:id="rId6"/>
    <p:sldId id="257" r:id="rId7"/>
    <p:sldId id="258" r:id="rId8"/>
    <p:sldId id="261" r:id="rId9"/>
    <p:sldId id="263" r:id="rId10"/>
    <p:sldId id="264" r:id="rId11"/>
    <p:sldId id="273" r:id="rId12"/>
    <p:sldId id="274" r:id="rId13"/>
    <p:sldId id="275" r:id="rId14"/>
    <p:sldId id="284" r:id="rId15"/>
    <p:sldId id="293" r:id="rId16"/>
    <p:sldId id="294" r:id="rId17"/>
    <p:sldId id="295" r:id="rId18"/>
    <p:sldId id="285" r:id="rId19"/>
    <p:sldId id="287" r:id="rId20"/>
    <p:sldId id="276" r:id="rId21"/>
    <p:sldId id="279" r:id="rId22"/>
    <p:sldId id="277" r:id="rId23"/>
    <p:sldId id="278" r:id="rId24"/>
    <p:sldId id="281" r:id="rId25"/>
    <p:sldId id="282" r:id="rId26"/>
    <p:sldId id="280" r:id="rId27"/>
    <p:sldId id="288" r:id="rId28"/>
    <p:sldId id="291" r:id="rId29"/>
    <p:sldId id="292" r:id="rId30"/>
    <p:sldId id="296" r:id="rId31"/>
    <p:sldId id="283" r:id="rId32"/>
    <p:sldId id="270" r:id="rId33"/>
    <p:sldId id="272" r:id="rId34"/>
    <p:sldId id="271" r:id="rId35"/>
  </p:sldIdLst>
  <p:sldSz cx="12192000" cy="6858000"/>
  <p:notesSz cx="6858000" cy="9144000"/>
  <p:embeddedFontLst>
    <p:embeddedFont>
      <p:font typeface="Open Sans" panose="020B060603050402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gYdSxjlXFNh6Sd1slOAq959vCX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A9DC"/>
    <a:srgbClr val="E1341E"/>
    <a:srgbClr val="FFED00"/>
    <a:srgbClr val="00A6E1"/>
    <a:srgbClr val="0AA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41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3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3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2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customschemas.google.com/relationships/presentationmetadata" Target="meta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sanayake Mudiyanselage Gehan Kavinda Dasanayake" userId="69ce212a-9b5f-4da4-98bd-f6d933cc1f8f" providerId="ADAL" clId="{BAB60343-4AE4-4062-A616-ADD252FFE781}"/>
    <pc:docChg chg="modSld">
      <pc:chgData name="Dasanayake Mudiyanselage Gehan Kavinda Dasanayake" userId="69ce212a-9b5f-4da4-98bd-f6d933cc1f8f" providerId="ADAL" clId="{BAB60343-4AE4-4062-A616-ADD252FFE781}" dt="2025-06-09T22:06:10.180" v="0" actId="1036"/>
      <pc:docMkLst>
        <pc:docMk/>
      </pc:docMkLst>
      <pc:sldChg chg="modSp mod">
        <pc:chgData name="Dasanayake Mudiyanselage Gehan Kavinda Dasanayake" userId="69ce212a-9b5f-4da4-98bd-f6d933cc1f8f" providerId="ADAL" clId="{BAB60343-4AE4-4062-A616-ADD252FFE781}" dt="2025-06-09T22:06:10.180" v="0" actId="1036"/>
        <pc:sldMkLst>
          <pc:docMk/>
          <pc:sldMk cId="0" sldId="256"/>
        </pc:sldMkLst>
        <pc:picChg chg="mod">
          <ac:chgData name="Dasanayake Mudiyanselage Gehan Kavinda Dasanayake" userId="69ce212a-9b5f-4da4-98bd-f6d933cc1f8f" providerId="ADAL" clId="{BAB60343-4AE4-4062-A616-ADD252FFE781}" dt="2025-06-09T22:06:10.180" v="0" actId="1036"/>
          <ac:picMkLst>
            <pc:docMk/>
            <pc:sldMk cId="0" sldId="256"/>
            <ac:picMk id="101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0942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>
  <p:cSld name="Le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6"/>
          <p:cNvSpPr txBox="1">
            <a:spLocks noGrp="1"/>
          </p:cNvSpPr>
          <p:nvPr>
            <p:ph type="title"/>
          </p:nvPr>
        </p:nvSpPr>
        <p:spPr>
          <a:xfrm>
            <a:off x="648000" y="2520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>
  <p:cSld name="Bild mit Überschrif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>
            <a:spLocks noGrp="1"/>
          </p:cNvSpPr>
          <p:nvPr>
            <p:ph type="pic" idx="2"/>
          </p:nvPr>
        </p:nvSpPr>
        <p:spPr>
          <a:xfrm>
            <a:off x="5832000" y="648000"/>
            <a:ext cx="5760000" cy="4788000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21"/>
          <p:cNvSpPr txBox="1">
            <a:spLocks noGrp="1"/>
          </p:cNvSpPr>
          <p:nvPr>
            <p:ph type="title"/>
          </p:nvPr>
        </p:nvSpPr>
        <p:spPr>
          <a:xfrm>
            <a:off x="648000" y="2520000"/>
            <a:ext cx="4320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A9DC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1"/>
          </p:nvPr>
        </p:nvSpPr>
        <p:spPr>
          <a:xfrm>
            <a:off x="648000" y="3780000"/>
            <a:ext cx="43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ctrTitle"/>
          </p:nvPr>
        </p:nvSpPr>
        <p:spPr>
          <a:xfrm>
            <a:off x="648000" y="2160000"/>
            <a:ext cx="109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subTitle" idx="1"/>
          </p:nvPr>
        </p:nvSpPr>
        <p:spPr>
          <a:xfrm>
            <a:off x="648000" y="4140000"/>
            <a:ext cx="1098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body" idx="1"/>
          </p:nvPr>
        </p:nvSpPr>
        <p:spPr>
          <a:xfrm>
            <a:off x="648000" y="3060000"/>
            <a:ext cx="10980000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12"/>
          <p:cNvSpPr txBox="1"/>
          <p:nvPr/>
        </p:nvSpPr>
        <p:spPr>
          <a:xfrm>
            <a:off x="648000" y="2160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it-IT"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Mastertitelformat bearbeiten</a:t>
            </a:r>
            <a:endParaRPr sz="4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>
  <p:cSld name="Inhalt mit Überschrif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3"/>
          <p:cNvSpPr txBox="1">
            <a:spLocks noGrp="1"/>
          </p:cNvSpPr>
          <p:nvPr>
            <p:ph type="body" idx="1"/>
          </p:nvPr>
        </p:nvSpPr>
        <p:spPr>
          <a:xfrm>
            <a:off x="5832000" y="648000"/>
            <a:ext cx="5760000" cy="47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title"/>
          </p:nvPr>
        </p:nvSpPr>
        <p:spPr>
          <a:xfrm>
            <a:off x="648000" y="2520000"/>
            <a:ext cx="4320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body" idx="2"/>
          </p:nvPr>
        </p:nvSpPr>
        <p:spPr>
          <a:xfrm>
            <a:off x="648000" y="3780000"/>
            <a:ext cx="43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>
  <p:cSld name="Bild mit Überschrif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4"/>
          <p:cNvSpPr>
            <a:spLocks noGrp="1"/>
          </p:cNvSpPr>
          <p:nvPr>
            <p:ph type="pic" idx="2"/>
          </p:nvPr>
        </p:nvSpPr>
        <p:spPr>
          <a:xfrm>
            <a:off x="5832000" y="648000"/>
            <a:ext cx="5760000" cy="4788000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14"/>
          <p:cNvSpPr txBox="1">
            <a:spLocks noGrp="1"/>
          </p:cNvSpPr>
          <p:nvPr>
            <p:ph type="title"/>
          </p:nvPr>
        </p:nvSpPr>
        <p:spPr>
          <a:xfrm>
            <a:off x="648000" y="2520000"/>
            <a:ext cx="4320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body" idx="1"/>
          </p:nvPr>
        </p:nvSpPr>
        <p:spPr>
          <a:xfrm>
            <a:off x="648000" y="3780000"/>
            <a:ext cx="43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body" idx="1"/>
          </p:nvPr>
        </p:nvSpPr>
        <p:spPr>
          <a:xfrm>
            <a:off x="648000" y="1512000"/>
            <a:ext cx="10980000" cy="43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648000" y="648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A9D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648000" y="648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A9D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648000" y="1512000"/>
            <a:ext cx="540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6228000" y="1512000"/>
            <a:ext cx="540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>
  <p:cSld name="Vergleich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7"/>
          <p:cNvSpPr txBox="1">
            <a:spLocks noGrp="1"/>
          </p:cNvSpPr>
          <p:nvPr>
            <p:ph type="body" idx="1"/>
          </p:nvPr>
        </p:nvSpPr>
        <p:spPr>
          <a:xfrm>
            <a:off x="648000" y="1512000"/>
            <a:ext cx="540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body" idx="2"/>
          </p:nvPr>
        </p:nvSpPr>
        <p:spPr>
          <a:xfrm>
            <a:off x="6228000" y="1512000"/>
            <a:ext cx="540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648000" y="648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A9D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3"/>
          </p:nvPr>
        </p:nvSpPr>
        <p:spPr>
          <a:xfrm>
            <a:off x="648000" y="2592000"/>
            <a:ext cx="5400000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body" idx="4"/>
          </p:nvPr>
        </p:nvSpPr>
        <p:spPr>
          <a:xfrm>
            <a:off x="6228000" y="2592000"/>
            <a:ext cx="5400000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648000" y="2520000"/>
            <a:ext cx="4320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A9DC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832000" y="648000"/>
            <a:ext cx="5760000" cy="47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648000" y="3780000"/>
            <a:ext cx="43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A0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5"/>
          <p:cNvSpPr/>
          <p:nvPr/>
        </p:nvSpPr>
        <p:spPr>
          <a:xfrm rot="5400000">
            <a:off x="-1" y="-1"/>
            <a:ext cx="2188723" cy="2188723"/>
          </a:xfrm>
          <a:prstGeom prst="rtTriangle">
            <a:avLst/>
          </a:prstGeom>
          <a:solidFill>
            <a:srgbClr val="6CC6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8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9712" y="5709094"/>
            <a:ext cx="3280117" cy="9751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5"/>
          <p:cNvSpPr txBox="1"/>
          <p:nvPr/>
        </p:nvSpPr>
        <p:spPr>
          <a:xfrm>
            <a:off x="9025128" y="5654231"/>
            <a:ext cx="27157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Europa noch näher</a:t>
            </a:r>
            <a:b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Un’Europa più vicina</a:t>
            </a: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" name="Google Shape;10;p5"/>
          <p:cNvCxnSpPr/>
          <p:nvPr/>
        </p:nvCxnSpPr>
        <p:spPr>
          <a:xfrm>
            <a:off x="629712" y="5584723"/>
            <a:ext cx="10998288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Google Shape;11;p5"/>
          <p:cNvSpPr txBox="1"/>
          <p:nvPr/>
        </p:nvSpPr>
        <p:spPr>
          <a:xfrm>
            <a:off x="555115" y="549367"/>
            <a:ext cx="707136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Interreg VI – A Italia - Österreich</a:t>
            </a:r>
            <a:b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Kooperationsprogramm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Programma di cooperazione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2021-2027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>
            <a:spLocks noGrp="1"/>
          </p:cNvSpPr>
          <p:nvPr>
            <p:ph type="body" idx="1"/>
          </p:nvPr>
        </p:nvSpPr>
        <p:spPr>
          <a:xfrm>
            <a:off x="648000" y="3060000"/>
            <a:ext cx="10980000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648000" y="2160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A9DC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AA9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8"/>
          <p:cNvSpPr/>
          <p:nvPr/>
        </p:nvSpPr>
        <p:spPr>
          <a:xfrm>
            <a:off x="0" y="5904000"/>
            <a:ext cx="12192000" cy="954000"/>
          </a:xfrm>
          <a:prstGeom prst="rect">
            <a:avLst/>
          </a:prstGeom>
          <a:solidFill>
            <a:srgbClr val="0AA0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00667" y="6048000"/>
            <a:ext cx="2227333" cy="66218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8"/>
          <p:cNvSpPr txBox="1"/>
          <p:nvPr/>
        </p:nvSpPr>
        <p:spPr>
          <a:xfrm>
            <a:off x="555116" y="6002280"/>
            <a:ext cx="547116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Interreg VI – A Italia - Österreich</a:t>
            </a:r>
            <a:b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Kooperationsprogramm | Programma di cooperazione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2021-2027</a:t>
            </a: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7" r:id="rId2"/>
    <p:sldLayoutId id="2147483658" r:id="rId3"/>
    <p:sldLayoutId id="2147483661" r:id="rId4"/>
    <p:sldLayoutId id="214748366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makezine.com/projects/aquaponic-garden/" TargetMode="External"/><Relationship Id="rId13" Type="http://schemas.openxmlformats.org/officeDocument/2006/relationships/hyperlink" Target="https://agrotonomy.com/de/aeroponische-tomaten-auf-einem-tower-garden/" TargetMode="External"/><Relationship Id="rId3" Type="http://schemas.openxmlformats.org/officeDocument/2006/relationships/hyperlink" Target="https://ionscience.com/en/news/celebrating-world-health-day-2024-how-ion-science-continues-to-champion-global-health-safety/" TargetMode="External"/><Relationship Id="rId7" Type="http://schemas.openxmlformats.org/officeDocument/2006/relationships/hyperlink" Target="https://doi.org/10.1007/978-3-030-73295-0_13" TargetMode="External"/><Relationship Id="rId12" Type="http://schemas.openxmlformats.org/officeDocument/2006/relationships/hyperlink" Target="https://gardening.stackexchange.com/questions/233/how-are-wind-flattened-plants-realigned" TargetMode="External"/><Relationship Id="rId2" Type="http://schemas.openxmlformats.org/officeDocument/2006/relationships/hyperlink" Target="https://www.flaticon.com/ru/free-icon/global-warming_3993522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vitabeam.com/what-problems-can-vertical-farming-help-solve/" TargetMode="External"/><Relationship Id="rId11" Type="http://schemas.openxmlformats.org/officeDocument/2006/relationships/hyperlink" Target="https://www.flickr.com/photos/188582043@N05/49934798866/" TargetMode="External"/><Relationship Id="rId5" Type="http://schemas.openxmlformats.org/officeDocument/2006/relationships/hyperlink" Target="https://www.commondreams.org/views/2019/10/20/key-saving-family-farms-soil" TargetMode="External"/><Relationship Id="rId10" Type="http://schemas.openxmlformats.org/officeDocument/2006/relationships/hyperlink" Target="https://www.kickstarter.com/projects/1590005987/asparatm-the-smart-indoor-garden?ref=pr.go2.fund&amp;utm_medium=referral&amp;utm_source=pr.go2.fund" TargetMode="External"/><Relationship Id="rId4" Type="http://schemas.openxmlformats.org/officeDocument/2006/relationships/hyperlink" Target="https://www.vecteezy.com/vector-art/21188767-green-and-polluted-city-for-diagram-web-design-brochure-template-layout-banner-vector-illustration" TargetMode="External"/><Relationship Id="rId9" Type="http://schemas.openxmlformats.org/officeDocument/2006/relationships/hyperlink" Target="https://www.nasa.gov/image-detail/tech_transfer_progra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9116"/>
            <a:ext cx="12280392" cy="564898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/>
          <p:nvPr/>
        </p:nvSpPr>
        <p:spPr>
          <a:xfrm>
            <a:off x="0" y="5568696"/>
            <a:ext cx="12280392" cy="1755647"/>
          </a:xfrm>
          <a:prstGeom prst="rect">
            <a:avLst/>
          </a:prstGeom>
          <a:solidFill>
            <a:srgbClr val="0AA0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"/>
          <p:cNvSpPr txBox="1">
            <a:spLocks noGrp="1"/>
          </p:cNvSpPr>
          <p:nvPr>
            <p:ph type="title"/>
          </p:nvPr>
        </p:nvSpPr>
        <p:spPr>
          <a:xfrm>
            <a:off x="2660904" y="1663361"/>
            <a:ext cx="8400386" cy="3051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pen Sans"/>
              <a:buNone/>
            </a:pPr>
            <a:r>
              <a:rPr lang="en-US" sz="4800" b="1" noProof="0" dirty="0">
                <a:latin typeface="Open Sans"/>
                <a:ea typeface="Open Sans"/>
                <a:cs typeface="Open Sans"/>
                <a:sym typeface="Open Sans"/>
              </a:rPr>
              <a:t>EDU-CIRC</a:t>
            </a:r>
            <a:br>
              <a:rPr lang="en-US" sz="4800" b="1" noProof="0" dirty="0"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400" b="1" noProof="0" dirty="0">
                <a:latin typeface="Open Sans"/>
                <a:ea typeface="Open Sans"/>
                <a:cs typeface="Open Sans"/>
                <a:sym typeface="Open Sans"/>
              </a:rPr>
              <a:t>Rete </a:t>
            </a:r>
            <a:r>
              <a:rPr lang="en-US" sz="2400" b="1" noProof="0" dirty="0" err="1">
                <a:latin typeface="Open Sans"/>
                <a:ea typeface="Open Sans"/>
                <a:cs typeface="Open Sans"/>
                <a:sym typeface="Open Sans"/>
              </a:rPr>
              <a:t>transfrontaliera</a:t>
            </a:r>
            <a:r>
              <a:rPr lang="en-US" sz="2400" b="1" noProof="0" dirty="0">
                <a:latin typeface="Open Sans"/>
                <a:ea typeface="Open Sans"/>
                <a:cs typeface="Open Sans"/>
                <a:sym typeface="Open Sans"/>
              </a:rPr>
              <a:t> per la </a:t>
            </a:r>
            <a:r>
              <a:rPr lang="en-US" sz="2400" b="1" noProof="0" dirty="0" err="1">
                <a:latin typeface="Open Sans"/>
                <a:ea typeface="Open Sans"/>
                <a:cs typeface="Open Sans"/>
                <a:sym typeface="Open Sans"/>
              </a:rPr>
              <a:t>formazione</a:t>
            </a:r>
            <a:r>
              <a:rPr lang="en-US" sz="2400" b="1" noProof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noProof="0" dirty="0" err="1">
                <a:latin typeface="Open Sans"/>
                <a:ea typeface="Open Sans"/>
                <a:cs typeface="Open Sans"/>
                <a:sym typeface="Open Sans"/>
              </a:rPr>
              <a:t>sull’economia</a:t>
            </a:r>
            <a:r>
              <a:rPr lang="en-US" sz="2400" b="1" noProof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noProof="0" dirty="0" err="1">
                <a:latin typeface="Open Sans"/>
                <a:ea typeface="Open Sans"/>
                <a:cs typeface="Open Sans"/>
                <a:sym typeface="Open Sans"/>
              </a:rPr>
              <a:t>circolare</a:t>
            </a:r>
            <a:r>
              <a:rPr lang="en-US" sz="2400" b="1" noProof="0" dirty="0">
                <a:latin typeface="Open Sans"/>
                <a:ea typeface="Open Sans"/>
                <a:cs typeface="Open Sans"/>
                <a:sym typeface="Open Sans"/>
              </a:rPr>
              <a:t> e la </a:t>
            </a:r>
            <a:r>
              <a:rPr lang="en-US" sz="2400" b="1" noProof="0" dirty="0" err="1">
                <a:latin typeface="Open Sans"/>
                <a:ea typeface="Open Sans"/>
                <a:cs typeface="Open Sans"/>
                <a:sym typeface="Open Sans"/>
              </a:rPr>
              <a:t>decarbonizzazione</a:t>
            </a:r>
            <a:r>
              <a:rPr lang="en-US" sz="2400" b="1" noProof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noProof="0" dirty="0" err="1">
                <a:latin typeface="Open Sans"/>
                <a:ea typeface="Open Sans"/>
                <a:cs typeface="Open Sans"/>
                <a:sym typeface="Open Sans"/>
              </a:rPr>
              <a:t>nella</a:t>
            </a:r>
            <a:r>
              <a:rPr lang="en-US" sz="2400" b="1" noProof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noProof="0" dirty="0" err="1">
                <a:latin typeface="Open Sans"/>
                <a:ea typeface="Open Sans"/>
                <a:cs typeface="Open Sans"/>
                <a:sym typeface="Open Sans"/>
              </a:rPr>
              <a:t>produzione</a:t>
            </a:r>
            <a:br>
              <a:rPr lang="en-US" sz="2400" b="1" noProof="0" dirty="0">
                <a:latin typeface="Open Sans"/>
                <a:ea typeface="Open Sans"/>
                <a:cs typeface="Open Sans"/>
                <a:sym typeface="Open Sans"/>
              </a:rPr>
            </a:br>
            <a:br>
              <a:rPr lang="en-US" sz="2400" b="1" noProof="0" dirty="0"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400" b="1" noProof="0" dirty="0" err="1">
                <a:latin typeface="Open Sans"/>
                <a:ea typeface="Open Sans"/>
                <a:cs typeface="Open Sans"/>
                <a:sym typeface="Open Sans"/>
              </a:rPr>
              <a:t>Grenzübergreifendes</a:t>
            </a:r>
            <a:r>
              <a:rPr lang="en-US" sz="2400" b="1" noProof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noProof="0" dirty="0" err="1">
                <a:latin typeface="Open Sans"/>
                <a:ea typeface="Open Sans"/>
                <a:cs typeface="Open Sans"/>
                <a:sym typeface="Open Sans"/>
              </a:rPr>
              <a:t>Netzwerk</a:t>
            </a:r>
            <a:r>
              <a:rPr lang="en-US" sz="2400" b="1" noProof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b="1" noProof="0" dirty="0" err="1">
                <a:latin typeface="Open Sans"/>
                <a:ea typeface="Open Sans"/>
                <a:cs typeface="Open Sans"/>
                <a:sym typeface="Open Sans"/>
              </a:rPr>
              <a:t>zur</a:t>
            </a:r>
            <a:r>
              <a:rPr lang="en-US" sz="2400" b="1" noProof="0" dirty="0">
                <a:latin typeface="Open Sans"/>
                <a:ea typeface="Open Sans"/>
                <a:cs typeface="Open Sans"/>
                <a:sym typeface="Open Sans"/>
              </a:rPr>
              <a:t> Aus- und </a:t>
            </a:r>
            <a:r>
              <a:rPr lang="en-US" sz="2400" b="1" noProof="0" dirty="0" err="1">
                <a:latin typeface="Open Sans"/>
                <a:ea typeface="Open Sans"/>
                <a:cs typeface="Open Sans"/>
                <a:sym typeface="Open Sans"/>
              </a:rPr>
              <a:t>Weiterbildung</a:t>
            </a:r>
            <a:r>
              <a:rPr lang="en-US" sz="2400" b="1" noProof="0" dirty="0">
                <a:latin typeface="Open Sans"/>
                <a:ea typeface="Open Sans"/>
                <a:cs typeface="Open Sans"/>
                <a:sym typeface="Open Sans"/>
              </a:rPr>
              <a:t> in </a:t>
            </a:r>
            <a:r>
              <a:rPr lang="en-US" sz="2400" b="1" noProof="0" dirty="0" err="1">
                <a:latin typeface="Open Sans"/>
                <a:ea typeface="Open Sans"/>
                <a:cs typeface="Open Sans"/>
                <a:sym typeface="Open Sans"/>
              </a:rPr>
              <a:t>Kreislaufwirtschaft</a:t>
            </a:r>
            <a:r>
              <a:rPr lang="en-US" sz="2400" b="1" noProof="0" dirty="0">
                <a:latin typeface="Open Sans"/>
                <a:ea typeface="Open Sans"/>
                <a:cs typeface="Open Sans"/>
                <a:sym typeface="Open Sans"/>
              </a:rPr>
              <a:t> und </a:t>
            </a:r>
            <a:r>
              <a:rPr lang="en-US" sz="2400" b="1" noProof="0" dirty="0" err="1">
                <a:latin typeface="Open Sans"/>
                <a:ea typeface="Open Sans"/>
                <a:cs typeface="Open Sans"/>
                <a:sym typeface="Open Sans"/>
              </a:rPr>
              <a:t>Dekarbonisierung</a:t>
            </a:r>
            <a:r>
              <a:rPr lang="en-US" sz="2400" b="1" noProof="0" dirty="0">
                <a:latin typeface="Open Sans"/>
                <a:ea typeface="Open Sans"/>
                <a:cs typeface="Open Sans"/>
                <a:sym typeface="Open Sans"/>
              </a:rPr>
              <a:t> in der Produktion</a:t>
            </a:r>
          </a:p>
        </p:txBody>
      </p:sp>
      <p:pic>
        <p:nvPicPr>
          <p:cNvPr id="104" name="Google Shape;10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712" y="5709094"/>
            <a:ext cx="3280117" cy="97517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"/>
          <p:cNvSpPr txBox="1"/>
          <p:nvPr/>
        </p:nvSpPr>
        <p:spPr>
          <a:xfrm>
            <a:off x="555116" y="549367"/>
            <a:ext cx="54711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noProof="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Interreg VI – A Italia - Österreich</a:t>
            </a:r>
            <a:endParaRPr lang="en-US" sz="2400" noProof="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" name="Google Shape;106;p1"/>
          <p:cNvSpPr txBox="1"/>
          <p:nvPr/>
        </p:nvSpPr>
        <p:spPr>
          <a:xfrm>
            <a:off x="9025128" y="5654231"/>
            <a:ext cx="27157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noProof="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Europa </a:t>
            </a:r>
            <a:r>
              <a:rPr lang="en-US" sz="1800" b="1" noProof="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noch</a:t>
            </a:r>
            <a:r>
              <a:rPr lang="en-US" sz="1800" b="1" noProof="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noProof="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näher</a:t>
            </a:r>
            <a:br>
              <a:rPr lang="en-US" sz="1800" b="1" noProof="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800" b="1" noProof="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Un’Europa</a:t>
            </a:r>
            <a:r>
              <a:rPr lang="en-US" sz="1800" b="1" noProof="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noProof="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più</a:t>
            </a:r>
            <a:r>
              <a:rPr lang="en-US" sz="1800" b="1" noProof="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b="1" noProof="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vicina</a:t>
            </a:r>
            <a:endParaRPr lang="en-US" sz="1800" noProof="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ADCEE92-F00A-180A-FA70-6E88D3D64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a Vertical Farm work?</a:t>
            </a:r>
            <a:endParaRPr lang="ru-RU" dirty="0"/>
          </a:p>
        </p:txBody>
      </p:sp>
      <p:pic>
        <p:nvPicPr>
          <p:cNvPr id="11266" name="Picture 2" descr="What are vertical farming systems? Here's all you need to know">
            <a:extLst>
              <a:ext uri="{FF2B5EF4-FFF2-40B4-BE49-F238E27FC236}">
                <a16:creationId xmlns:a16="http://schemas.microsoft.com/office/drawing/2014/main" id="{9976BA7B-204A-4725-09C2-7B96D87F3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839" y="1368000"/>
            <a:ext cx="7674321" cy="431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3A3003-6FA3-11BE-8B81-A46DC2D47EFA}"/>
              </a:ext>
            </a:extLst>
          </p:cNvPr>
          <p:cNvSpPr txBox="1"/>
          <p:nvPr/>
        </p:nvSpPr>
        <p:spPr>
          <a:xfrm>
            <a:off x="2258838" y="5585121"/>
            <a:ext cx="7674321" cy="337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  <a:buNone/>
            </a:pPr>
            <a:r>
              <a:rPr lang="en-US" sz="1200" b="0" i="1" dirty="0">
                <a:solidFill>
                  <a:srgbClr val="000000"/>
                </a:solidFill>
                <a:effectLst/>
                <a:latin typeface="+mn-lt"/>
              </a:rPr>
              <a:t>Source: </a:t>
            </a:r>
            <a:r>
              <a:rPr lang="en-US" sz="1200" b="0" i="1" dirty="0" err="1">
                <a:solidFill>
                  <a:srgbClr val="000000"/>
                </a:solidFill>
                <a:effectLst/>
                <a:latin typeface="+mn-lt"/>
              </a:rPr>
              <a:t>iFarm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+mn-lt"/>
              </a:rPr>
              <a:t>.</a:t>
            </a:r>
            <a:endParaRPr lang="ru-RU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8042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C293DCE-5AFE-74B6-3863-364421732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Vertical Farms Work: Hydroponics 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7989E8-B8D2-9A12-246B-F62B06986515}"/>
              </a:ext>
            </a:extLst>
          </p:cNvPr>
          <p:cNvSpPr txBox="1"/>
          <p:nvPr/>
        </p:nvSpPr>
        <p:spPr>
          <a:xfrm>
            <a:off x="494091" y="2655021"/>
            <a:ext cx="57346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noProof="0" dirty="0"/>
              <a:t>The roots are in water or in an inert substrate through which the solution circulates</a:t>
            </a:r>
          </a:p>
        </p:txBody>
      </p:sp>
      <p:pic>
        <p:nvPicPr>
          <p:cNvPr id="2050" name="Picture 2" descr="DIY Hydroponics Growing System: Crafting Your Own System at Home">
            <a:extLst>
              <a:ext uri="{FF2B5EF4-FFF2-40B4-BE49-F238E27FC236}">
                <a16:creationId xmlns:a16="http://schemas.microsoft.com/office/drawing/2014/main" id="{361E2A2F-4AC9-C6B2-5F21-20E362710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024" y="1899381"/>
            <a:ext cx="5326976" cy="285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CB9801-0897-1A3C-3ADC-3C4F4489E9E0}"/>
              </a:ext>
            </a:extLst>
          </p:cNvPr>
          <p:cNvSpPr txBox="1"/>
          <p:nvPr/>
        </p:nvSpPr>
        <p:spPr>
          <a:xfrm>
            <a:off x="5949209" y="4447571"/>
            <a:ext cx="7036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[</a:t>
            </a:r>
            <a:r>
              <a:rPr lang="en-US" dirty="0">
                <a:solidFill>
                  <a:schemeClr val="tx1"/>
                </a:solidFill>
              </a:rPr>
              <a:t>9</a:t>
            </a:r>
            <a:r>
              <a:rPr lang="en-US" sz="1400" dirty="0">
                <a:solidFill>
                  <a:schemeClr val="tx1"/>
                </a:solidFill>
              </a:rPr>
              <a:t>]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925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F07B460-227D-E6F3-03B0-17836306C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Vertical Farms Work: Aeroponics 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1340AD-46F5-B887-D9D0-E7FEC3A46297}"/>
              </a:ext>
            </a:extLst>
          </p:cNvPr>
          <p:cNvSpPr txBox="1"/>
          <p:nvPr/>
        </p:nvSpPr>
        <p:spPr>
          <a:xfrm>
            <a:off x="513784" y="2736502"/>
            <a:ext cx="56516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noProof="0" dirty="0"/>
              <a:t>The roots hang in the air and are irrigated with a fine mist containing water and nutrients</a:t>
            </a:r>
          </a:p>
        </p:txBody>
      </p:sp>
      <p:pic>
        <p:nvPicPr>
          <p:cNvPr id="3074" name="Picture 2" descr="Aeroponics - AGrowTronics - IIoT For Growing">
            <a:extLst>
              <a:ext uri="{FF2B5EF4-FFF2-40B4-BE49-F238E27FC236}">
                <a16:creationId xmlns:a16="http://schemas.microsoft.com/office/drawing/2014/main" id="{C13756C8-6E70-A5CF-1655-8AA7A7FBB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988" y="1541257"/>
            <a:ext cx="6040776" cy="377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BF361E-4376-3192-61D9-4925F7953E07}"/>
              </a:ext>
            </a:extLst>
          </p:cNvPr>
          <p:cNvSpPr txBox="1"/>
          <p:nvPr/>
        </p:nvSpPr>
        <p:spPr>
          <a:xfrm>
            <a:off x="6096000" y="4981586"/>
            <a:ext cx="6040777" cy="33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  <a:buNone/>
            </a:pPr>
            <a:r>
              <a:rPr lang="en-US" sz="1400" b="0" i="1" dirty="0">
                <a:solidFill>
                  <a:srgbClr val="000000"/>
                </a:solidFill>
                <a:effectLst/>
                <a:latin typeface="+mn-lt"/>
              </a:rPr>
              <a:t>Source: </a:t>
            </a:r>
            <a:r>
              <a:rPr lang="en-US" i="1" dirty="0">
                <a:latin typeface="+mn-lt"/>
              </a:rPr>
              <a:t>hydroexperts</a:t>
            </a:r>
            <a:r>
              <a:rPr lang="en-US" sz="1400" b="0" i="1" dirty="0">
                <a:solidFill>
                  <a:srgbClr val="000000"/>
                </a:solidFill>
                <a:effectLst/>
                <a:latin typeface="+mn-lt"/>
              </a:rPr>
              <a:t>.com</a:t>
            </a:r>
            <a:endParaRPr lang="ru-RU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0421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uild an Aquaponic Garden with Arduino — Gardening | Make:">
            <a:extLst>
              <a:ext uri="{FF2B5EF4-FFF2-40B4-BE49-F238E27FC236}">
                <a16:creationId xmlns:a16="http://schemas.microsoft.com/office/drawing/2014/main" id="{9C17E0AC-F898-D680-B778-737318EC5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550" y="1277656"/>
            <a:ext cx="4028792" cy="430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D154DE1-16B5-77E2-5BA3-A679F31A2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Vertical Farms Work: Aquaponics 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E9B5E9-29CF-DB7E-0722-A5443CCCB853}"/>
              </a:ext>
            </a:extLst>
          </p:cNvPr>
          <p:cNvSpPr txBox="1"/>
          <p:nvPr/>
        </p:nvSpPr>
        <p:spPr>
          <a:xfrm>
            <a:off x="648000" y="2305615"/>
            <a:ext cx="607872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noProof="0" dirty="0"/>
              <a:t>Combination of fish tank and hydroponic setup. Fish produce waste which bacteria convert into fertilizer for plants. Plants in turn clean water for fish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EF8AE3-6493-BF64-5FA2-D19D977B5572}"/>
              </a:ext>
            </a:extLst>
          </p:cNvPr>
          <p:cNvSpPr txBox="1"/>
          <p:nvPr/>
        </p:nvSpPr>
        <p:spPr>
          <a:xfrm>
            <a:off x="6268017" y="5272567"/>
            <a:ext cx="5220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[10]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08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F31DAE-0EF2-54BD-5FA4-7F5F91EBB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What can you grow in vertical farm?</a:t>
            </a:r>
            <a:endParaRPr lang="ru-RU" dirty="0"/>
          </a:p>
        </p:txBody>
      </p:sp>
      <p:pic>
        <p:nvPicPr>
          <p:cNvPr id="12290" name="Picture 2" descr="Sweet corn | Veggycation">
            <a:extLst>
              <a:ext uri="{FF2B5EF4-FFF2-40B4-BE49-F238E27FC236}">
                <a16:creationId xmlns:a16="http://schemas.microsoft.com/office/drawing/2014/main" id="{4192A1CB-D8CD-D0A8-CE3F-F0F7E178E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522319"/>
            <a:ext cx="1906681" cy="190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trawberries: Delicious and Nutritious | Dole">
            <a:extLst>
              <a:ext uri="{FF2B5EF4-FFF2-40B4-BE49-F238E27FC236}">
                <a16:creationId xmlns:a16="http://schemas.microsoft.com/office/drawing/2014/main" id="{CC05CB78-714F-A295-4D31-5044F3A5F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49"/>
          <a:stretch>
            <a:fillRect/>
          </a:stretch>
        </p:blipFill>
        <p:spPr bwMode="auto">
          <a:xfrm>
            <a:off x="1548215" y="3673790"/>
            <a:ext cx="2466975" cy="157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Basil | Veggycation">
            <a:extLst>
              <a:ext uri="{FF2B5EF4-FFF2-40B4-BE49-F238E27FC236}">
                <a16:creationId xmlns:a16="http://schemas.microsoft.com/office/drawing/2014/main" id="{3C451E82-85D7-4DE0-D2AB-AB3B338B0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775" y="1607054"/>
            <a:ext cx="184785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AF67E0-D3BD-3C16-2552-03D020DDA8A9}"/>
              </a:ext>
            </a:extLst>
          </p:cNvPr>
          <p:cNvSpPr txBox="1"/>
          <p:nvPr/>
        </p:nvSpPr>
        <p:spPr>
          <a:xfrm>
            <a:off x="648000" y="3152001"/>
            <a:ext cx="1906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Corn</a:t>
            </a:r>
            <a:endParaRPr lang="ru-RU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9A8735-EBFE-FCCB-6230-17A3936E2044}"/>
              </a:ext>
            </a:extLst>
          </p:cNvPr>
          <p:cNvSpPr txBox="1"/>
          <p:nvPr/>
        </p:nvSpPr>
        <p:spPr>
          <a:xfrm>
            <a:off x="1548214" y="5258230"/>
            <a:ext cx="2466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Strawberry</a:t>
            </a:r>
            <a:endParaRPr lang="ru-RU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787889-C86C-C77A-AD6F-F1B0EE99C096}"/>
              </a:ext>
            </a:extLst>
          </p:cNvPr>
          <p:cNvSpPr txBox="1"/>
          <p:nvPr/>
        </p:nvSpPr>
        <p:spPr>
          <a:xfrm>
            <a:off x="3551095" y="3482061"/>
            <a:ext cx="1847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Basil</a:t>
            </a:r>
            <a:endParaRPr lang="ru-RU" sz="1200" dirty="0"/>
          </a:p>
        </p:txBody>
      </p:sp>
      <p:pic>
        <p:nvPicPr>
          <p:cNvPr id="12296" name="Picture 8" descr="Lettuce | Description, Varieties, &amp; Facts | Britannica">
            <a:extLst>
              <a:ext uri="{FF2B5EF4-FFF2-40B4-BE49-F238E27FC236}">
                <a16:creationId xmlns:a16="http://schemas.microsoft.com/office/drawing/2014/main" id="{13D82775-B563-58EA-4AF3-4F7367036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414" y="1751788"/>
            <a:ext cx="2142411" cy="161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354C75-225D-BE34-634C-8877A8545882}"/>
              </a:ext>
            </a:extLst>
          </p:cNvPr>
          <p:cNvSpPr txBox="1"/>
          <p:nvPr/>
        </p:nvSpPr>
        <p:spPr>
          <a:xfrm>
            <a:off x="6460414" y="3416959"/>
            <a:ext cx="2142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Lettuce</a:t>
            </a:r>
            <a:endParaRPr lang="ru-RU" dirty="0"/>
          </a:p>
        </p:txBody>
      </p:sp>
      <p:pic>
        <p:nvPicPr>
          <p:cNvPr id="12300" name="Picture 12" descr="Fresh Potato, 1kg : Amazon.in: Grocery &amp; Gourmet Foods">
            <a:extLst>
              <a:ext uri="{FF2B5EF4-FFF2-40B4-BE49-F238E27FC236}">
                <a16:creationId xmlns:a16="http://schemas.microsoft.com/office/drawing/2014/main" id="{67B0B49A-2007-29CC-7C66-E44007202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4"/>
          <a:stretch>
            <a:fillRect/>
          </a:stretch>
        </p:blipFill>
        <p:spPr bwMode="auto">
          <a:xfrm>
            <a:off x="4912010" y="3693958"/>
            <a:ext cx="1847851" cy="170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558EA0-6B7C-2275-27F3-1CCAF7F6EFC5}"/>
              </a:ext>
            </a:extLst>
          </p:cNvPr>
          <p:cNvSpPr txBox="1"/>
          <p:nvPr/>
        </p:nvSpPr>
        <p:spPr>
          <a:xfrm>
            <a:off x="8456658" y="5393364"/>
            <a:ext cx="1963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Cherry tomatoes</a:t>
            </a:r>
            <a:endParaRPr lang="ru-RU" sz="1200" dirty="0"/>
          </a:p>
        </p:txBody>
      </p:sp>
      <p:pic>
        <p:nvPicPr>
          <p:cNvPr id="12302" name="Picture 14" descr="Organic Banana Pachabele | Banana for Sweet &amp; Versatile Use">
            <a:extLst>
              <a:ext uri="{FF2B5EF4-FFF2-40B4-BE49-F238E27FC236}">
                <a16:creationId xmlns:a16="http://schemas.microsoft.com/office/drawing/2014/main" id="{03F5BC3E-F018-BC0F-6B11-6E18F19BE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7" b="9037"/>
          <a:stretch>
            <a:fillRect/>
          </a:stretch>
        </p:blipFill>
        <p:spPr bwMode="auto">
          <a:xfrm>
            <a:off x="9390186" y="1748115"/>
            <a:ext cx="2153814" cy="154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E5EC66-B490-A071-5FC2-30AA0D02787A}"/>
              </a:ext>
            </a:extLst>
          </p:cNvPr>
          <p:cNvSpPr txBox="1"/>
          <p:nvPr/>
        </p:nvSpPr>
        <p:spPr>
          <a:xfrm>
            <a:off x="9390185" y="3295346"/>
            <a:ext cx="21424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Banana</a:t>
            </a:r>
            <a:endParaRPr lang="ru-RU" sz="1200" dirty="0"/>
          </a:p>
        </p:txBody>
      </p:sp>
      <p:pic>
        <p:nvPicPr>
          <p:cNvPr id="12304" name="Picture 16" descr="Cherry tomato - Wikipedia">
            <a:extLst>
              <a:ext uri="{FF2B5EF4-FFF2-40B4-BE49-F238E27FC236}">
                <a16:creationId xmlns:a16="http://schemas.microsoft.com/office/drawing/2014/main" id="{573DCBF2-2F06-CDC4-D31E-46ED6142C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47"/>
          <a:stretch>
            <a:fillRect/>
          </a:stretch>
        </p:blipFill>
        <p:spPr bwMode="auto">
          <a:xfrm>
            <a:off x="8408559" y="3961012"/>
            <a:ext cx="1963252" cy="149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D712C6-EA30-BAF0-5D2C-2DB5763B0684}"/>
              </a:ext>
            </a:extLst>
          </p:cNvPr>
          <p:cNvSpPr txBox="1"/>
          <p:nvPr/>
        </p:nvSpPr>
        <p:spPr>
          <a:xfrm>
            <a:off x="4914349" y="5393364"/>
            <a:ext cx="1843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Potato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524317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9434B-6672-56F0-3020-F155BAA76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BFB1C17-0A48-40B9-267D-D553454B6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What can you grow in vertical farm?</a:t>
            </a:r>
            <a:endParaRPr lang="ru-RU" dirty="0"/>
          </a:p>
        </p:txBody>
      </p:sp>
      <p:pic>
        <p:nvPicPr>
          <p:cNvPr id="12290" name="Picture 2" descr="Sweet corn | Veggycation">
            <a:extLst>
              <a:ext uri="{FF2B5EF4-FFF2-40B4-BE49-F238E27FC236}">
                <a16:creationId xmlns:a16="http://schemas.microsoft.com/office/drawing/2014/main" id="{DD39B72A-0094-1DD5-7845-289DA9584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1522319"/>
            <a:ext cx="1906681" cy="190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trawberries: Delicious and Nutritious | Dole">
            <a:extLst>
              <a:ext uri="{FF2B5EF4-FFF2-40B4-BE49-F238E27FC236}">
                <a16:creationId xmlns:a16="http://schemas.microsoft.com/office/drawing/2014/main" id="{874AFF71-ADE4-18D0-4D15-D1ED52ED5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49"/>
          <a:stretch>
            <a:fillRect/>
          </a:stretch>
        </p:blipFill>
        <p:spPr bwMode="auto">
          <a:xfrm>
            <a:off x="1548215" y="3673790"/>
            <a:ext cx="2466975" cy="157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Basil | Veggycation">
            <a:extLst>
              <a:ext uri="{FF2B5EF4-FFF2-40B4-BE49-F238E27FC236}">
                <a16:creationId xmlns:a16="http://schemas.microsoft.com/office/drawing/2014/main" id="{8B5E4314-CA02-CEBD-C520-D4264629C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775" y="1607054"/>
            <a:ext cx="184785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1B4C98-7A28-F665-9C2E-70835470F074}"/>
              </a:ext>
            </a:extLst>
          </p:cNvPr>
          <p:cNvSpPr txBox="1"/>
          <p:nvPr/>
        </p:nvSpPr>
        <p:spPr>
          <a:xfrm>
            <a:off x="648000" y="3152001"/>
            <a:ext cx="1906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Corn</a:t>
            </a:r>
            <a:endParaRPr lang="ru-RU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6299AF-7049-1674-6E49-7A5098B19330}"/>
              </a:ext>
            </a:extLst>
          </p:cNvPr>
          <p:cNvSpPr txBox="1"/>
          <p:nvPr/>
        </p:nvSpPr>
        <p:spPr>
          <a:xfrm>
            <a:off x="1548214" y="5258230"/>
            <a:ext cx="2466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Strawberry</a:t>
            </a:r>
            <a:endParaRPr lang="ru-RU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E433BB-D8DA-732F-4C7E-E5B9285F4BD1}"/>
              </a:ext>
            </a:extLst>
          </p:cNvPr>
          <p:cNvSpPr txBox="1"/>
          <p:nvPr/>
        </p:nvSpPr>
        <p:spPr>
          <a:xfrm>
            <a:off x="3551095" y="3482061"/>
            <a:ext cx="1847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Basil</a:t>
            </a:r>
            <a:endParaRPr lang="ru-RU" sz="1200" dirty="0"/>
          </a:p>
        </p:txBody>
      </p:sp>
      <p:pic>
        <p:nvPicPr>
          <p:cNvPr id="12296" name="Picture 8" descr="Lettuce | Description, Varieties, &amp; Facts | Britannica">
            <a:extLst>
              <a:ext uri="{FF2B5EF4-FFF2-40B4-BE49-F238E27FC236}">
                <a16:creationId xmlns:a16="http://schemas.microsoft.com/office/drawing/2014/main" id="{D8139B5E-FBFB-D7D3-F24C-F6ECEA58E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414" y="1751788"/>
            <a:ext cx="2142411" cy="161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624C1D-8825-4F6C-96D5-2EA3FA67D25C}"/>
              </a:ext>
            </a:extLst>
          </p:cNvPr>
          <p:cNvSpPr txBox="1"/>
          <p:nvPr/>
        </p:nvSpPr>
        <p:spPr>
          <a:xfrm>
            <a:off x="6460414" y="3416959"/>
            <a:ext cx="2142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Lettuce</a:t>
            </a:r>
            <a:endParaRPr lang="ru-RU" dirty="0"/>
          </a:p>
        </p:txBody>
      </p:sp>
      <p:pic>
        <p:nvPicPr>
          <p:cNvPr id="12300" name="Picture 12" descr="Fresh Potato, 1kg : Amazon.in: Grocery &amp; Gourmet Foods">
            <a:extLst>
              <a:ext uri="{FF2B5EF4-FFF2-40B4-BE49-F238E27FC236}">
                <a16:creationId xmlns:a16="http://schemas.microsoft.com/office/drawing/2014/main" id="{C69A4857-9107-BD4F-5E18-326061157E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4"/>
          <a:stretch>
            <a:fillRect/>
          </a:stretch>
        </p:blipFill>
        <p:spPr bwMode="auto">
          <a:xfrm>
            <a:off x="4912010" y="3693958"/>
            <a:ext cx="1847851" cy="170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39A45E-5681-4B9F-8BD8-0FC134A5E0BD}"/>
              </a:ext>
            </a:extLst>
          </p:cNvPr>
          <p:cNvSpPr txBox="1"/>
          <p:nvPr/>
        </p:nvSpPr>
        <p:spPr>
          <a:xfrm>
            <a:off x="8456658" y="5393364"/>
            <a:ext cx="1963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Cherry tomatoes</a:t>
            </a:r>
            <a:endParaRPr lang="ru-RU" sz="1200" dirty="0"/>
          </a:p>
        </p:txBody>
      </p:sp>
      <p:pic>
        <p:nvPicPr>
          <p:cNvPr id="12302" name="Picture 14" descr="Organic Banana Pachabele | Banana for Sweet &amp; Versatile Use">
            <a:extLst>
              <a:ext uri="{FF2B5EF4-FFF2-40B4-BE49-F238E27FC236}">
                <a16:creationId xmlns:a16="http://schemas.microsoft.com/office/drawing/2014/main" id="{E698A4D1-1BFA-3F9D-FDD6-F8D2A27AF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7" b="9037"/>
          <a:stretch>
            <a:fillRect/>
          </a:stretch>
        </p:blipFill>
        <p:spPr bwMode="auto">
          <a:xfrm>
            <a:off x="9390186" y="1748115"/>
            <a:ext cx="2153814" cy="154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0D0AAE-E09C-3115-37E1-6CB105FB3CD4}"/>
              </a:ext>
            </a:extLst>
          </p:cNvPr>
          <p:cNvSpPr txBox="1"/>
          <p:nvPr/>
        </p:nvSpPr>
        <p:spPr>
          <a:xfrm>
            <a:off x="9390185" y="3295346"/>
            <a:ext cx="21424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Banana</a:t>
            </a:r>
            <a:endParaRPr lang="ru-RU" sz="1200" dirty="0"/>
          </a:p>
        </p:txBody>
      </p:sp>
      <p:pic>
        <p:nvPicPr>
          <p:cNvPr id="12304" name="Picture 16" descr="Cherry tomato - Wikipedia">
            <a:extLst>
              <a:ext uri="{FF2B5EF4-FFF2-40B4-BE49-F238E27FC236}">
                <a16:creationId xmlns:a16="http://schemas.microsoft.com/office/drawing/2014/main" id="{AB9EAB58-0BEA-C63E-CFB5-8C423D61D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47"/>
          <a:stretch>
            <a:fillRect/>
          </a:stretch>
        </p:blipFill>
        <p:spPr bwMode="auto">
          <a:xfrm>
            <a:off x="8408559" y="3961012"/>
            <a:ext cx="1963252" cy="149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BBAECE-B9F6-9347-9F05-B1D3CA518C7F}"/>
              </a:ext>
            </a:extLst>
          </p:cNvPr>
          <p:cNvSpPr txBox="1"/>
          <p:nvPr/>
        </p:nvSpPr>
        <p:spPr>
          <a:xfrm>
            <a:off x="4914349" y="5393364"/>
            <a:ext cx="1843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Potato</a:t>
            </a:r>
            <a:endParaRPr lang="ru-RU" sz="1200" dirty="0"/>
          </a:p>
        </p:txBody>
      </p:sp>
      <p:pic>
        <p:nvPicPr>
          <p:cNvPr id="9" name="Рисунок 8" descr="Изображение выглядит как символ, линия, снимок экрана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EE17785-C200-0D0B-E678-AE9EE0B0D1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157" y="1842476"/>
            <a:ext cx="1232366" cy="123236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имвол, линия, снимок экрана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CFC9946-50B3-6655-0772-210B379755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9751" y="4041471"/>
            <a:ext cx="1232366" cy="123236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символ, линия, снимок экрана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3B7F3A6-4373-7F6C-6E7F-002B9F9373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3727" y="1832323"/>
            <a:ext cx="1232366" cy="1232366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ка, снимок экрана, Цвет электрик, ли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07D5354-2C4D-FB8C-55D2-EDC7374AB8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7523" y="3887181"/>
            <a:ext cx="1315162" cy="1315162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Графика, снимок экрана, Цвет электрик, ли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857DB74-E5E1-3779-B3E9-1D808EC30F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4589" y="1902240"/>
            <a:ext cx="1315162" cy="131516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снимок экрана, Цвет электрик, ли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D41040C-1F63-CAC8-BA73-151427107B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4038" y="1975338"/>
            <a:ext cx="1315162" cy="131516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ка, снимок экрана, Цвет электрик, ли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C22D9E1-197C-1DED-9498-29E2C17F7B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2604" y="4000073"/>
            <a:ext cx="1315162" cy="131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69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1CDD2B3-19D1-BB0D-813F-573F37727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044143" cy="720000"/>
          </a:xfrm>
        </p:spPr>
        <p:txBody>
          <a:bodyPr>
            <a:noAutofit/>
          </a:bodyPr>
          <a:lstStyle/>
          <a:p>
            <a:r>
              <a:rPr lang="en-US" sz="4000" dirty="0"/>
              <a:t>How Do Vertical Farms Help the Earth?</a:t>
            </a:r>
            <a:br>
              <a:rPr lang="en-US" sz="4000" dirty="0"/>
            </a:br>
            <a:endParaRPr lang="ru-RU" sz="4000" dirty="0"/>
          </a:p>
        </p:txBody>
      </p:sp>
      <p:pic>
        <p:nvPicPr>
          <p:cNvPr id="3074" name="Picture 2" descr="EcoY – Vertical farming - Dürr">
            <a:extLst>
              <a:ext uri="{FF2B5EF4-FFF2-40B4-BE49-F238E27FC236}">
                <a16:creationId xmlns:a16="http://schemas.microsoft.com/office/drawing/2014/main" id="{4697D8C5-ADFE-7933-D8C2-B77D014FA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717" y="1529074"/>
            <a:ext cx="5981323" cy="336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900E855-1A8D-34FD-D866-9FD6235E7D65}"/>
              </a:ext>
            </a:extLst>
          </p:cNvPr>
          <p:cNvGrpSpPr/>
          <p:nvPr/>
        </p:nvGrpSpPr>
        <p:grpSpPr>
          <a:xfrm>
            <a:off x="648000" y="1473224"/>
            <a:ext cx="3136349" cy="547057"/>
            <a:chOff x="651475" y="1368000"/>
            <a:chExt cx="3136349" cy="547057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03947B7B-C795-5182-52E1-24A1486B9738}"/>
                </a:ext>
              </a:extLst>
            </p:cNvPr>
            <p:cNvGrpSpPr/>
            <p:nvPr/>
          </p:nvGrpSpPr>
          <p:grpSpPr>
            <a:xfrm>
              <a:off x="651475" y="1368000"/>
              <a:ext cx="547057" cy="547057"/>
              <a:chOff x="4699322" y="3055716"/>
              <a:chExt cx="902825" cy="902825"/>
            </a:xfrm>
          </p:grpSpPr>
          <p:sp>
            <p:nvSpPr>
              <p:cNvPr id="7" name="Овал 6">
                <a:extLst>
                  <a:ext uri="{FF2B5EF4-FFF2-40B4-BE49-F238E27FC236}">
                    <a16:creationId xmlns:a16="http://schemas.microsoft.com/office/drawing/2014/main" id="{A9D50FCD-53B1-8F49-63E4-8DB4B9698E24}"/>
                  </a:ext>
                </a:extLst>
              </p:cNvPr>
              <p:cNvSpPr/>
              <p:nvPr/>
            </p:nvSpPr>
            <p:spPr>
              <a:xfrm>
                <a:off x="4699322" y="3055716"/>
                <a:ext cx="902825" cy="902825"/>
              </a:xfrm>
              <a:prstGeom prst="ellipse">
                <a:avLst/>
              </a:prstGeom>
              <a:solidFill>
                <a:srgbClr val="0AA0D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pic>
            <p:nvPicPr>
              <p:cNvPr id="8" name="Рисунок 7" descr="Флажок со сплошной заливкой">
                <a:extLst>
                  <a:ext uri="{FF2B5EF4-FFF2-40B4-BE49-F238E27FC236}">
                    <a16:creationId xmlns:a16="http://schemas.microsoft.com/office/drawing/2014/main" id="{84D1F3E4-728C-18D0-B275-5EC9E8CA50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01828" y="3158222"/>
                <a:ext cx="697812" cy="697812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772DDD-C3FF-BC59-FD4A-9031F8B4009A}"/>
                </a:ext>
              </a:extLst>
            </p:cNvPr>
            <p:cNvSpPr txBox="1"/>
            <p:nvPr/>
          </p:nvSpPr>
          <p:spPr>
            <a:xfrm>
              <a:off x="1260644" y="1410696"/>
              <a:ext cx="252718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Use less land</a:t>
              </a:r>
              <a:endParaRPr lang="ru-RU" sz="2400" dirty="0"/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1C740D2C-DCC3-5E8A-6FB9-ED70C666A17E}"/>
              </a:ext>
            </a:extLst>
          </p:cNvPr>
          <p:cNvGrpSpPr/>
          <p:nvPr/>
        </p:nvGrpSpPr>
        <p:grpSpPr>
          <a:xfrm>
            <a:off x="648000" y="4690762"/>
            <a:ext cx="6644563" cy="547057"/>
            <a:chOff x="647998" y="5115577"/>
            <a:chExt cx="6644563" cy="54705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DC7EE17-045A-7EF0-68EE-E6D6A7A13BA0}"/>
                </a:ext>
              </a:extLst>
            </p:cNvPr>
            <p:cNvSpPr txBox="1"/>
            <p:nvPr/>
          </p:nvSpPr>
          <p:spPr>
            <a:xfrm>
              <a:off x="1195053" y="5167695"/>
              <a:ext cx="60975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Grow all year — even in winter!</a:t>
              </a:r>
              <a:endParaRPr lang="ru-RU" sz="2400" dirty="0"/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12A756E8-BE05-449A-C643-33BD9FC68B03}"/>
                </a:ext>
              </a:extLst>
            </p:cNvPr>
            <p:cNvGrpSpPr/>
            <p:nvPr/>
          </p:nvGrpSpPr>
          <p:grpSpPr>
            <a:xfrm>
              <a:off x="647998" y="5115577"/>
              <a:ext cx="547057" cy="547057"/>
              <a:chOff x="4699322" y="3055716"/>
              <a:chExt cx="902825" cy="902825"/>
            </a:xfrm>
          </p:grpSpPr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94570210-B9CA-1664-84DD-6221704C9C00}"/>
                  </a:ext>
                </a:extLst>
              </p:cNvPr>
              <p:cNvSpPr/>
              <p:nvPr/>
            </p:nvSpPr>
            <p:spPr>
              <a:xfrm>
                <a:off x="4699322" y="3055716"/>
                <a:ext cx="902825" cy="902825"/>
              </a:xfrm>
              <a:prstGeom prst="ellipse">
                <a:avLst/>
              </a:prstGeom>
              <a:solidFill>
                <a:srgbClr val="0AA0D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pic>
            <p:nvPicPr>
              <p:cNvPr id="14" name="Рисунок 13" descr="Флажок со сплошной заливкой">
                <a:extLst>
                  <a:ext uri="{FF2B5EF4-FFF2-40B4-BE49-F238E27FC236}">
                    <a16:creationId xmlns:a16="http://schemas.microsoft.com/office/drawing/2014/main" id="{68CD1626-9ADD-102A-FD1F-05AD4270F2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01828" y="3158222"/>
                <a:ext cx="697812" cy="697812"/>
              </a:xfrm>
              <a:prstGeom prst="rect">
                <a:avLst/>
              </a:prstGeom>
            </p:spPr>
          </p:pic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C836586-6FBD-6605-2212-A5AA7BC98E22}"/>
              </a:ext>
            </a:extLst>
          </p:cNvPr>
          <p:cNvGrpSpPr/>
          <p:nvPr/>
        </p:nvGrpSpPr>
        <p:grpSpPr>
          <a:xfrm>
            <a:off x="648000" y="2206623"/>
            <a:ext cx="3136349" cy="547057"/>
            <a:chOff x="651474" y="2235682"/>
            <a:chExt cx="3136349" cy="547057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8FDCAD51-2580-E48E-8D2C-03C52B3A9393}"/>
                </a:ext>
              </a:extLst>
            </p:cNvPr>
            <p:cNvGrpSpPr/>
            <p:nvPr/>
          </p:nvGrpSpPr>
          <p:grpSpPr>
            <a:xfrm>
              <a:off x="651474" y="2235682"/>
              <a:ext cx="547057" cy="547057"/>
              <a:chOff x="4699322" y="3055716"/>
              <a:chExt cx="902825" cy="902825"/>
            </a:xfrm>
          </p:grpSpPr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id="{CBEBB9E0-18E1-80B2-BDC9-E63F71477850}"/>
                  </a:ext>
                </a:extLst>
              </p:cNvPr>
              <p:cNvSpPr/>
              <p:nvPr/>
            </p:nvSpPr>
            <p:spPr>
              <a:xfrm>
                <a:off x="4699322" y="3055716"/>
                <a:ext cx="902825" cy="902825"/>
              </a:xfrm>
              <a:prstGeom prst="ellipse">
                <a:avLst/>
              </a:prstGeom>
              <a:solidFill>
                <a:srgbClr val="0AA0D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pic>
            <p:nvPicPr>
              <p:cNvPr id="23" name="Рисунок 22" descr="Флажок со сплошной заливкой">
                <a:extLst>
                  <a:ext uri="{FF2B5EF4-FFF2-40B4-BE49-F238E27FC236}">
                    <a16:creationId xmlns:a16="http://schemas.microsoft.com/office/drawing/2014/main" id="{BFEF25CA-9672-5F0B-ADC2-9A0DF60B0A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01827" y="3158221"/>
                <a:ext cx="697813" cy="697813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BE0C623-A5E8-B3D1-C420-8DC43CB709AE}"/>
                </a:ext>
              </a:extLst>
            </p:cNvPr>
            <p:cNvSpPr txBox="1"/>
            <p:nvPr/>
          </p:nvSpPr>
          <p:spPr>
            <a:xfrm>
              <a:off x="1260643" y="2278378"/>
              <a:ext cx="252718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Use less water</a:t>
              </a:r>
              <a:endParaRPr lang="ru-RU" sz="2400" dirty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772A888C-79FD-A199-F881-14DB2C35C839}"/>
              </a:ext>
            </a:extLst>
          </p:cNvPr>
          <p:cNvGrpSpPr/>
          <p:nvPr/>
        </p:nvGrpSpPr>
        <p:grpSpPr>
          <a:xfrm>
            <a:off x="648000" y="2940022"/>
            <a:ext cx="6644564" cy="547057"/>
            <a:chOff x="651474" y="3102202"/>
            <a:chExt cx="6644564" cy="547057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33DB77B2-35C8-0F6F-EE50-26C9941A39F3}"/>
                </a:ext>
              </a:extLst>
            </p:cNvPr>
            <p:cNvGrpSpPr/>
            <p:nvPr/>
          </p:nvGrpSpPr>
          <p:grpSpPr>
            <a:xfrm>
              <a:off x="651474" y="3102202"/>
              <a:ext cx="547057" cy="547057"/>
              <a:chOff x="4699322" y="3055716"/>
              <a:chExt cx="902825" cy="902825"/>
            </a:xfrm>
          </p:grpSpPr>
          <p:sp>
            <p:nvSpPr>
              <p:cNvPr id="19" name="Овал 18">
                <a:extLst>
                  <a:ext uri="{FF2B5EF4-FFF2-40B4-BE49-F238E27FC236}">
                    <a16:creationId xmlns:a16="http://schemas.microsoft.com/office/drawing/2014/main" id="{83BA2C5A-4668-6C4B-A61D-063529FF7502}"/>
                  </a:ext>
                </a:extLst>
              </p:cNvPr>
              <p:cNvSpPr/>
              <p:nvPr/>
            </p:nvSpPr>
            <p:spPr>
              <a:xfrm>
                <a:off x="4699322" y="3055716"/>
                <a:ext cx="902825" cy="902825"/>
              </a:xfrm>
              <a:prstGeom prst="ellipse">
                <a:avLst/>
              </a:prstGeom>
              <a:solidFill>
                <a:srgbClr val="0AA0D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pic>
            <p:nvPicPr>
              <p:cNvPr id="20" name="Рисунок 19" descr="Флажок со сплошной заливкой">
                <a:extLst>
                  <a:ext uri="{FF2B5EF4-FFF2-40B4-BE49-F238E27FC236}">
                    <a16:creationId xmlns:a16="http://schemas.microsoft.com/office/drawing/2014/main" id="{0C1EE4D0-1310-9365-8B7A-29CAE30F9A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01827" y="3158221"/>
                <a:ext cx="697813" cy="697813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3FD7151-2E4A-2D2F-B10C-3747CEF57881}"/>
                </a:ext>
              </a:extLst>
            </p:cNvPr>
            <p:cNvSpPr txBox="1"/>
            <p:nvPr/>
          </p:nvSpPr>
          <p:spPr>
            <a:xfrm>
              <a:off x="1198530" y="3144898"/>
              <a:ext cx="60975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No big tractors = less fuel</a:t>
              </a:r>
              <a:endParaRPr lang="ru-RU" sz="2400" dirty="0"/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D1D544F-AE62-E681-822A-E62D5F894B9F}"/>
              </a:ext>
            </a:extLst>
          </p:cNvPr>
          <p:cNvGrpSpPr/>
          <p:nvPr/>
        </p:nvGrpSpPr>
        <p:grpSpPr>
          <a:xfrm>
            <a:off x="648000" y="3673421"/>
            <a:ext cx="4838400" cy="830997"/>
            <a:chOff x="647999" y="3983580"/>
            <a:chExt cx="4838400" cy="830997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128262E4-86D5-C2F3-1D5F-5F6E6551C231}"/>
                </a:ext>
              </a:extLst>
            </p:cNvPr>
            <p:cNvGrpSpPr/>
            <p:nvPr/>
          </p:nvGrpSpPr>
          <p:grpSpPr>
            <a:xfrm>
              <a:off x="647999" y="4125550"/>
              <a:ext cx="547057" cy="547057"/>
              <a:chOff x="4699322" y="3028020"/>
              <a:chExt cx="902825" cy="902825"/>
            </a:xfrm>
          </p:grpSpPr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id="{30ED636E-3D95-6844-5E0C-73681BFCFDCC}"/>
                  </a:ext>
                </a:extLst>
              </p:cNvPr>
              <p:cNvSpPr/>
              <p:nvPr/>
            </p:nvSpPr>
            <p:spPr>
              <a:xfrm>
                <a:off x="4699322" y="3028020"/>
                <a:ext cx="902825" cy="902825"/>
              </a:xfrm>
              <a:prstGeom prst="ellipse">
                <a:avLst/>
              </a:prstGeom>
              <a:solidFill>
                <a:srgbClr val="0AA0D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pic>
            <p:nvPicPr>
              <p:cNvPr id="17" name="Рисунок 16" descr="Флажок со сплошной заливкой">
                <a:extLst>
                  <a:ext uri="{FF2B5EF4-FFF2-40B4-BE49-F238E27FC236}">
                    <a16:creationId xmlns:a16="http://schemas.microsoft.com/office/drawing/2014/main" id="{120B6587-1216-B490-F977-14958E4137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01828" y="3158222"/>
                <a:ext cx="697812" cy="697812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70A45AE-36AD-F153-C7FB-260C196A19EB}"/>
                </a:ext>
              </a:extLst>
            </p:cNvPr>
            <p:cNvSpPr txBox="1"/>
            <p:nvPr/>
          </p:nvSpPr>
          <p:spPr>
            <a:xfrm>
              <a:off x="1195054" y="3983580"/>
              <a:ext cx="42913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Grown near cities = less delivery distance</a:t>
              </a:r>
              <a:endParaRPr lang="ru-RU" sz="2400" dirty="0"/>
            </a:p>
          </p:txBody>
        </p:sp>
      </p:grpSp>
      <p:sp>
        <p:nvSpPr>
          <p:cNvPr id="3080" name="TextBox 3079">
            <a:extLst>
              <a:ext uri="{FF2B5EF4-FFF2-40B4-BE49-F238E27FC236}">
                <a16:creationId xmlns:a16="http://schemas.microsoft.com/office/drawing/2014/main" id="{7E3D5F14-F27C-842D-2A2E-BBE658A791C9}"/>
              </a:ext>
            </a:extLst>
          </p:cNvPr>
          <p:cNvSpPr txBox="1"/>
          <p:nvPr/>
        </p:nvSpPr>
        <p:spPr>
          <a:xfrm>
            <a:off x="5881980" y="4898707"/>
            <a:ext cx="59813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effectLst/>
                <a:latin typeface="+mn-lt"/>
              </a:rPr>
              <a:t>Source: CAN-Agri</a:t>
            </a:r>
          </a:p>
        </p:txBody>
      </p:sp>
    </p:spTree>
    <p:extLst>
      <p:ext uri="{BB962C8B-B14F-4D97-AF65-F5344CB8AC3E}">
        <p14:creationId xmlns:p14="http://schemas.microsoft.com/office/powerpoint/2010/main" val="1873724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B82C0A7-BDE1-333E-561D-7E403A212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57728"/>
            <a:ext cx="10980000" cy="720000"/>
          </a:xfrm>
        </p:spPr>
        <p:txBody>
          <a:bodyPr/>
          <a:lstStyle/>
          <a:p>
            <a:r>
              <a:rPr lang="en-US" dirty="0"/>
              <a:t>Challenges of Vertical Farms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8629EC-7B68-F3F1-109E-796D480B6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825" y="1667556"/>
            <a:ext cx="6256162" cy="3522887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430CFD23-B4A0-686A-13EC-C82DBEFAB125}"/>
              </a:ext>
            </a:extLst>
          </p:cNvPr>
          <p:cNvGrpSpPr/>
          <p:nvPr/>
        </p:nvGrpSpPr>
        <p:grpSpPr>
          <a:xfrm>
            <a:off x="455614" y="1570298"/>
            <a:ext cx="4926563" cy="658835"/>
            <a:chOff x="455614" y="1570298"/>
            <a:chExt cx="4926563" cy="6588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DF3E30-E7BE-9F9B-E110-8FD8A1A9CBF8}"/>
                </a:ext>
              </a:extLst>
            </p:cNvPr>
            <p:cNvSpPr txBox="1"/>
            <p:nvPr/>
          </p:nvSpPr>
          <p:spPr>
            <a:xfrm>
              <a:off x="979929" y="1570298"/>
              <a:ext cx="4402248" cy="6588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High energy use for lights</a:t>
              </a:r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1BDD60AA-FCE6-F79D-AF2F-BBC63F1FBEB8}"/>
                </a:ext>
              </a:extLst>
            </p:cNvPr>
            <p:cNvGrpSpPr/>
            <p:nvPr/>
          </p:nvGrpSpPr>
          <p:grpSpPr>
            <a:xfrm>
              <a:off x="455614" y="1682076"/>
              <a:ext cx="547057" cy="547057"/>
              <a:chOff x="374471" y="2136018"/>
              <a:chExt cx="547057" cy="547057"/>
            </a:xfrm>
          </p:grpSpPr>
          <p:sp>
            <p:nvSpPr>
              <p:cNvPr id="8" name="Овал 7">
                <a:extLst>
                  <a:ext uri="{FF2B5EF4-FFF2-40B4-BE49-F238E27FC236}">
                    <a16:creationId xmlns:a16="http://schemas.microsoft.com/office/drawing/2014/main" id="{2A6FB2F9-EB32-5B32-9FFE-B050DDE95D50}"/>
                  </a:ext>
                </a:extLst>
              </p:cNvPr>
              <p:cNvSpPr/>
              <p:nvPr/>
            </p:nvSpPr>
            <p:spPr>
              <a:xfrm>
                <a:off x="374471" y="2136018"/>
                <a:ext cx="547057" cy="547057"/>
              </a:xfrm>
              <a:prstGeom prst="ellipse">
                <a:avLst/>
              </a:prstGeom>
              <a:solidFill>
                <a:srgbClr val="E1341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pic>
            <p:nvPicPr>
              <p:cNvPr id="16" name="Рисунок 15" descr="Восклицательный знак со сплошной заливкой">
                <a:extLst>
                  <a:ext uri="{FF2B5EF4-FFF2-40B4-BE49-F238E27FC236}">
                    <a16:creationId xmlns:a16="http://schemas.microsoft.com/office/drawing/2014/main" id="{B2717529-9DDC-F120-734C-51FE3B703D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74471" y="2136018"/>
                <a:ext cx="547057" cy="547057"/>
              </a:xfrm>
              <a:prstGeom prst="rect">
                <a:avLst/>
              </a:prstGeom>
            </p:spPr>
          </p:pic>
        </p:grp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4E361189-C9B4-39CD-539F-EB952E3EB6C5}"/>
              </a:ext>
            </a:extLst>
          </p:cNvPr>
          <p:cNvGrpSpPr/>
          <p:nvPr/>
        </p:nvGrpSpPr>
        <p:grpSpPr>
          <a:xfrm>
            <a:off x="455614" y="2401373"/>
            <a:ext cx="6621823" cy="658835"/>
            <a:chOff x="455614" y="2454807"/>
            <a:chExt cx="6621823" cy="65883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E44A5E-CC45-6BF7-1E94-60899B6D4BBA}"/>
                </a:ext>
              </a:extLst>
            </p:cNvPr>
            <p:cNvSpPr txBox="1"/>
            <p:nvPr/>
          </p:nvSpPr>
          <p:spPr>
            <a:xfrm>
              <a:off x="979929" y="2454807"/>
              <a:ext cx="6097508" cy="6588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Expensive to build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EBA05DFD-CD81-C35D-A22F-A7474210500E}"/>
                </a:ext>
              </a:extLst>
            </p:cNvPr>
            <p:cNvGrpSpPr/>
            <p:nvPr/>
          </p:nvGrpSpPr>
          <p:grpSpPr>
            <a:xfrm>
              <a:off x="455614" y="2545190"/>
              <a:ext cx="547057" cy="547057"/>
              <a:chOff x="374471" y="2136018"/>
              <a:chExt cx="547057" cy="547057"/>
            </a:xfrm>
          </p:grpSpPr>
          <p:sp>
            <p:nvSpPr>
              <p:cNvPr id="19" name="Овал 18">
                <a:extLst>
                  <a:ext uri="{FF2B5EF4-FFF2-40B4-BE49-F238E27FC236}">
                    <a16:creationId xmlns:a16="http://schemas.microsoft.com/office/drawing/2014/main" id="{BF951527-A85D-1049-0EBA-2117E8760F4E}"/>
                  </a:ext>
                </a:extLst>
              </p:cNvPr>
              <p:cNvSpPr/>
              <p:nvPr/>
            </p:nvSpPr>
            <p:spPr>
              <a:xfrm>
                <a:off x="374471" y="2136018"/>
                <a:ext cx="547057" cy="547057"/>
              </a:xfrm>
              <a:prstGeom prst="ellipse">
                <a:avLst/>
              </a:prstGeom>
              <a:solidFill>
                <a:srgbClr val="E1341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pic>
            <p:nvPicPr>
              <p:cNvPr id="20" name="Рисунок 19" descr="Восклицательный знак со сплошной заливкой">
                <a:extLst>
                  <a:ext uri="{FF2B5EF4-FFF2-40B4-BE49-F238E27FC236}">
                    <a16:creationId xmlns:a16="http://schemas.microsoft.com/office/drawing/2014/main" id="{4F6CA7BB-EB83-21F7-A7C7-D84D64427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74471" y="2136018"/>
                <a:ext cx="547057" cy="547057"/>
              </a:xfrm>
              <a:prstGeom prst="rect">
                <a:avLst/>
              </a:prstGeom>
            </p:spPr>
          </p:pic>
        </p:grp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2D8EA0D5-DB66-ABA3-8F2B-77EC6309FEEC}"/>
              </a:ext>
            </a:extLst>
          </p:cNvPr>
          <p:cNvGrpSpPr/>
          <p:nvPr/>
        </p:nvGrpSpPr>
        <p:grpSpPr>
          <a:xfrm>
            <a:off x="455612" y="3232448"/>
            <a:ext cx="4768238" cy="1305165"/>
            <a:chOff x="455612" y="3315940"/>
            <a:chExt cx="4768238" cy="13051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93E96A-551C-E56B-E9D7-1EDFB893C0E6}"/>
                </a:ext>
              </a:extLst>
            </p:cNvPr>
            <p:cNvSpPr txBox="1"/>
            <p:nvPr/>
          </p:nvSpPr>
          <p:spPr>
            <a:xfrm>
              <a:off x="979929" y="3315940"/>
              <a:ext cx="4243921" cy="1305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Can’t grow every type of crop (yet!)</a:t>
              </a:r>
            </a:p>
          </p:txBody>
        </p: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5E54944C-E31F-FCE9-7986-DFF0DE7A9798}"/>
                </a:ext>
              </a:extLst>
            </p:cNvPr>
            <p:cNvGrpSpPr/>
            <p:nvPr/>
          </p:nvGrpSpPr>
          <p:grpSpPr>
            <a:xfrm>
              <a:off x="455612" y="3400070"/>
              <a:ext cx="547058" cy="568452"/>
              <a:chOff x="351729" y="2136018"/>
              <a:chExt cx="547058" cy="568452"/>
            </a:xfrm>
          </p:grpSpPr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id="{2E78F820-5163-4138-7B84-E514053D4C46}"/>
                  </a:ext>
                </a:extLst>
              </p:cNvPr>
              <p:cNvSpPr/>
              <p:nvPr/>
            </p:nvSpPr>
            <p:spPr>
              <a:xfrm>
                <a:off x="351730" y="2136018"/>
                <a:ext cx="547057" cy="547057"/>
              </a:xfrm>
              <a:prstGeom prst="ellipse">
                <a:avLst/>
              </a:prstGeom>
              <a:solidFill>
                <a:srgbClr val="E1341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pic>
            <p:nvPicPr>
              <p:cNvPr id="23" name="Рисунок 22" descr="Восклицательный знак со сплошной заливкой">
                <a:extLst>
                  <a:ext uri="{FF2B5EF4-FFF2-40B4-BE49-F238E27FC236}">
                    <a16:creationId xmlns:a16="http://schemas.microsoft.com/office/drawing/2014/main" id="{D4907732-A532-554C-265A-1C06DB9F61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51729" y="2157413"/>
                <a:ext cx="547057" cy="547057"/>
              </a:xfrm>
              <a:prstGeom prst="rect">
                <a:avLst/>
              </a:prstGeom>
            </p:spPr>
          </p:pic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D6C69F0-3878-243E-39C4-DECC60648D38}"/>
              </a:ext>
            </a:extLst>
          </p:cNvPr>
          <p:cNvGrpSpPr/>
          <p:nvPr/>
        </p:nvGrpSpPr>
        <p:grpSpPr>
          <a:xfrm>
            <a:off x="360859" y="4709853"/>
            <a:ext cx="5342824" cy="577850"/>
            <a:chOff x="455612" y="4709852"/>
            <a:chExt cx="5213441" cy="5778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2A9114-3930-BDE0-CECB-3DF204BEBD08}"/>
                </a:ext>
              </a:extLst>
            </p:cNvPr>
            <p:cNvSpPr txBox="1"/>
            <p:nvPr/>
          </p:nvSpPr>
          <p:spPr>
            <a:xfrm>
              <a:off x="1002669" y="4709852"/>
              <a:ext cx="4666384" cy="577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/>
                <a:t>Needs technology and experts</a:t>
              </a:r>
              <a:endParaRPr lang="ru-RU" sz="2400" dirty="0"/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30891ECC-63F9-1D02-A126-C467CCFF1C66}"/>
                </a:ext>
              </a:extLst>
            </p:cNvPr>
            <p:cNvGrpSpPr/>
            <p:nvPr/>
          </p:nvGrpSpPr>
          <p:grpSpPr>
            <a:xfrm>
              <a:off x="455612" y="4725249"/>
              <a:ext cx="547057" cy="547057"/>
              <a:chOff x="374471" y="2136018"/>
              <a:chExt cx="547057" cy="547057"/>
            </a:xfrm>
          </p:grpSpPr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2F2C6C57-97B5-5937-9D13-325A9160C9CD}"/>
                  </a:ext>
                </a:extLst>
              </p:cNvPr>
              <p:cNvSpPr/>
              <p:nvPr/>
            </p:nvSpPr>
            <p:spPr>
              <a:xfrm>
                <a:off x="374471" y="2136018"/>
                <a:ext cx="547057" cy="547057"/>
              </a:xfrm>
              <a:prstGeom prst="ellipse">
                <a:avLst/>
              </a:prstGeom>
              <a:solidFill>
                <a:srgbClr val="E1341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pic>
            <p:nvPicPr>
              <p:cNvPr id="26" name="Рисунок 25" descr="Восклицательный знак со сплошной заливкой">
                <a:extLst>
                  <a:ext uri="{FF2B5EF4-FFF2-40B4-BE49-F238E27FC236}">
                    <a16:creationId xmlns:a16="http://schemas.microsoft.com/office/drawing/2014/main" id="{3AD90AF3-D6EA-5D33-C95F-E4C160372F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74471" y="2136018"/>
                <a:ext cx="547057" cy="547057"/>
              </a:xfrm>
              <a:prstGeom prst="rect">
                <a:avLst/>
              </a:prstGeom>
            </p:spPr>
          </p:pic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9B06A1F6-2AFD-9F30-8444-982AA687E34D}"/>
              </a:ext>
            </a:extLst>
          </p:cNvPr>
          <p:cNvSpPr txBox="1"/>
          <p:nvPr/>
        </p:nvSpPr>
        <p:spPr>
          <a:xfrm>
            <a:off x="5594822" y="5184579"/>
            <a:ext cx="6256161" cy="33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  <a:buNone/>
            </a:pPr>
            <a:r>
              <a:rPr lang="en-US" sz="1200" b="0" i="1" dirty="0">
                <a:solidFill>
                  <a:srgbClr val="000000"/>
                </a:solidFill>
                <a:effectLst/>
                <a:latin typeface="+mn-lt"/>
              </a:rPr>
              <a:t>Source: </a:t>
            </a:r>
            <a:r>
              <a:rPr lang="en-US" sz="1200" b="0" i="1" dirty="0" err="1">
                <a:solidFill>
                  <a:srgbClr val="000000"/>
                </a:solidFill>
                <a:effectLst/>
                <a:latin typeface="+mn-lt"/>
              </a:rPr>
              <a:t>iFarm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+mn-lt"/>
              </a:rPr>
              <a:t>.</a:t>
            </a:r>
            <a:endParaRPr lang="ru-RU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6751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6E3D9AD-73EB-6587-6EA4-7A81F9AAA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The Energy?</a:t>
            </a:r>
            <a:endParaRPr lang="ru-RU" dirty="0"/>
          </a:p>
        </p:txBody>
      </p:sp>
      <p:pic>
        <p:nvPicPr>
          <p:cNvPr id="4098" name="Picture 2" descr="NASA Research Launches a New Generation of Indoor Farming - NASA">
            <a:extLst>
              <a:ext uri="{FF2B5EF4-FFF2-40B4-BE49-F238E27FC236}">
                <a16:creationId xmlns:a16="http://schemas.microsoft.com/office/drawing/2014/main" id="{3BE6F145-B9C6-2A18-501A-54E7C026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930" y="154470"/>
            <a:ext cx="4189070" cy="558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CE3746-482E-8B24-A108-AF7C5EB99F48}"/>
              </a:ext>
            </a:extLst>
          </p:cNvPr>
          <p:cNvSpPr txBox="1"/>
          <p:nvPr/>
        </p:nvSpPr>
        <p:spPr>
          <a:xfrm>
            <a:off x="648000" y="2090172"/>
            <a:ext cx="662193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Vertical farms use </a:t>
            </a:r>
            <a:r>
              <a:rPr lang="en-US" sz="2800" dirty="0">
                <a:solidFill>
                  <a:srgbClr val="E1341E"/>
                </a:solidFill>
              </a:rPr>
              <a:t>a lot </a:t>
            </a:r>
            <a:r>
              <a:rPr lang="en-US" sz="2800" dirty="0"/>
              <a:t>of electricity — for lights, fans, and pumps</a:t>
            </a:r>
          </a:p>
          <a:p>
            <a:endParaRPr lang="en-US" sz="2800" dirty="0"/>
          </a:p>
          <a:p>
            <a:br>
              <a:rPr lang="en-US" sz="2800" dirty="0"/>
            </a:br>
            <a:r>
              <a:rPr lang="en-US" sz="2800" dirty="0"/>
              <a:t>But if they use </a:t>
            </a:r>
            <a:r>
              <a:rPr lang="en-US" sz="2800" b="1" dirty="0">
                <a:solidFill>
                  <a:srgbClr val="0AA9DC"/>
                </a:solidFill>
              </a:rPr>
              <a:t>solar or wind energy</a:t>
            </a:r>
            <a:r>
              <a:rPr lang="en-US" sz="2800" dirty="0"/>
              <a:t>, they stay green!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CF990F-B1F9-BFB4-57FD-5F7B848305F2}"/>
              </a:ext>
            </a:extLst>
          </p:cNvPr>
          <p:cNvSpPr txBox="1"/>
          <p:nvPr/>
        </p:nvSpPr>
        <p:spPr>
          <a:xfrm>
            <a:off x="11213414" y="5432120"/>
            <a:ext cx="5688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[11]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93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Таблица 40">
            <a:extLst>
              <a:ext uri="{FF2B5EF4-FFF2-40B4-BE49-F238E27FC236}">
                <a16:creationId xmlns:a16="http://schemas.microsoft.com/office/drawing/2014/main" id="{3B994925-B233-DA8B-E08B-852E6C7C42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575168"/>
              </p:ext>
            </p:extLst>
          </p:nvPr>
        </p:nvGraphicFramePr>
        <p:xfrm>
          <a:off x="648000" y="1174878"/>
          <a:ext cx="10569348" cy="462516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498158">
                  <a:extLst>
                    <a:ext uri="{9D8B030D-6E8A-4147-A177-3AD203B41FA5}">
                      <a16:colId xmlns:a16="http://schemas.microsoft.com/office/drawing/2014/main" val="3570220679"/>
                    </a:ext>
                  </a:extLst>
                </a:gridCol>
                <a:gridCol w="3035595">
                  <a:extLst>
                    <a:ext uri="{9D8B030D-6E8A-4147-A177-3AD203B41FA5}">
                      <a16:colId xmlns:a16="http://schemas.microsoft.com/office/drawing/2014/main" val="2283030776"/>
                    </a:ext>
                  </a:extLst>
                </a:gridCol>
                <a:gridCol w="3035595">
                  <a:extLst>
                    <a:ext uri="{9D8B030D-6E8A-4147-A177-3AD203B41FA5}">
                      <a16:colId xmlns:a16="http://schemas.microsoft.com/office/drawing/2014/main" val="4245186554"/>
                    </a:ext>
                  </a:extLst>
                </a:gridCol>
              </a:tblGrid>
              <a:tr h="43884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Traditional Farms</a:t>
                      </a:r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Vertical Farms</a:t>
                      </a:r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70435"/>
                  </a:ext>
                </a:extLst>
              </a:tr>
              <a:tr h="8372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Land</a:t>
                      </a:r>
                      <a:endParaRPr lang="ru-RU" sz="2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618192"/>
                  </a:ext>
                </a:extLst>
              </a:tr>
              <a:tr h="8372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dirty="0"/>
                        <a:t>Water</a:t>
                      </a:r>
                      <a:endParaRPr lang="ru-RU" sz="2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530724"/>
                  </a:ext>
                </a:extLst>
              </a:tr>
              <a:tr h="8372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dirty="0"/>
                        <a:t>Energy</a:t>
                      </a:r>
                      <a:endParaRPr lang="ru-RU" sz="2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4323574"/>
                  </a:ext>
                </a:extLst>
              </a:tr>
              <a:tr h="8372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Logistics</a:t>
                      </a:r>
                      <a:endParaRPr lang="ru-RU" sz="2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236057"/>
                  </a:ext>
                </a:extLst>
              </a:tr>
              <a:tr h="8372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Weather dependency</a:t>
                      </a:r>
                      <a:endParaRPr lang="ru-RU" sz="2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6933761"/>
                  </a:ext>
                </a:extLst>
              </a:tr>
            </a:tbl>
          </a:graphicData>
        </a:graphic>
      </p:graphicFrame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C72967A-D1A3-164B-8578-483CEF67C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Farms</a:t>
            </a:r>
            <a:endParaRPr lang="ru-RU" dirty="0"/>
          </a:p>
        </p:txBody>
      </p:sp>
      <p:pic>
        <p:nvPicPr>
          <p:cNvPr id="5" name="Рисунок 4" descr="Изображение выглядит как Шрифт, Графика, символ, логотип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E6C01C9-EFA6-E0D4-1AC6-A0D11AFDF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581" y="1679770"/>
            <a:ext cx="731622" cy="731622"/>
          </a:xfrm>
          <a:prstGeom prst="rect">
            <a:avLst/>
          </a:prstGeom>
        </p:spPr>
      </p:pic>
      <p:pic>
        <p:nvPicPr>
          <p:cNvPr id="7" name="Рисунок 6" descr="Изображение выглядит как символ, Шрифт, Графика, логотип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EC50492-D3B0-C0C1-E8C6-3BD73E2A7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9488787" y="1818905"/>
            <a:ext cx="453354" cy="453354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ка, круг, символ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3197C29-3D3B-1DC0-6B59-9B975AB57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8787" y="2647723"/>
            <a:ext cx="453354" cy="45335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ка, Шрифт, символ, кру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37A8166-33AD-9445-479F-BB4CDE804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581" y="2508588"/>
            <a:ext cx="731622" cy="731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ка, символ, Шрифт, логотип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473EC84-3128-3224-F67A-A3DD3A91A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9990" y="3514526"/>
            <a:ext cx="425469" cy="425469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Графика, символ, Шрифт, логотип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012D8AD-F5A1-8428-68AE-3DAFB42E15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4781" y="3333311"/>
            <a:ext cx="731622" cy="73162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имвол, Графика, логотип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C936810-3822-C799-925A-389E72B4F2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3817" y="4182047"/>
            <a:ext cx="731622" cy="73162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символ, Графика, логотип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1016FD9-D63D-0699-8AFC-2A573B29E8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3168" y="4328372"/>
            <a:ext cx="438973" cy="438973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Графика, графическая вставка, графический дизайн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0F97CF9-7F28-C18B-A6B2-5D073CBDDB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1106" y="5169721"/>
            <a:ext cx="438973" cy="438973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Графика, графическая вставк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08E4838-65B1-B6AF-7A5A-7833B3C6B8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3581" y="5026688"/>
            <a:ext cx="731622" cy="73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45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>
            <a:spLocks noGrp="1"/>
          </p:cNvSpPr>
          <p:nvPr>
            <p:ph type="ctrTitle"/>
          </p:nvPr>
        </p:nvSpPr>
        <p:spPr>
          <a:xfrm>
            <a:off x="648000" y="2160000"/>
            <a:ext cx="109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lang="en-US" noProof="0" dirty="0"/>
              <a:t>Workshop</a:t>
            </a:r>
            <a:br>
              <a:rPr lang="en-US" noProof="0" dirty="0"/>
            </a:br>
            <a:r>
              <a:rPr lang="en-US" noProof="0" dirty="0"/>
              <a:t>Vertical Farms</a:t>
            </a:r>
          </a:p>
        </p:txBody>
      </p:sp>
      <p:sp>
        <p:nvSpPr>
          <p:cNvPr id="112" name="Google Shape;112;p2"/>
          <p:cNvSpPr txBox="1">
            <a:spLocks noGrp="1"/>
          </p:cNvSpPr>
          <p:nvPr>
            <p:ph type="subTitle" idx="1"/>
          </p:nvPr>
        </p:nvSpPr>
        <p:spPr>
          <a:xfrm>
            <a:off x="648000" y="4140000"/>
            <a:ext cx="1098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endParaRPr lang="en-US" noProof="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31FFDE8-DC01-4157-5479-B8BF9DE6F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Can the Future Look Like?</a:t>
            </a:r>
            <a:br>
              <a:rPr lang="en-US" dirty="0"/>
            </a:br>
            <a:endParaRPr lang="ru-RU" dirty="0"/>
          </a:p>
        </p:txBody>
      </p:sp>
      <p:pic>
        <p:nvPicPr>
          <p:cNvPr id="6150" name="Picture 6" descr="Meet SweGreen: This Swedish vertical farm start-up grows vegetables inside  of supermarkets | Euronews">
            <a:extLst>
              <a:ext uri="{FF2B5EF4-FFF2-40B4-BE49-F238E27FC236}">
                <a16:creationId xmlns:a16="http://schemas.microsoft.com/office/drawing/2014/main" id="{FB5FB966-F19D-B916-1323-D48CEB420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330" y="1360432"/>
            <a:ext cx="7193340" cy="404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F398FC-CF43-127F-A8A9-5B4289BBFAED}"/>
              </a:ext>
            </a:extLst>
          </p:cNvPr>
          <p:cNvSpPr txBox="1"/>
          <p:nvPr/>
        </p:nvSpPr>
        <p:spPr>
          <a:xfrm>
            <a:off x="-1" y="540668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Supermarkets with fresh fruits &amp; vegetables from upstairs</a:t>
            </a:r>
            <a:endParaRPr lang="ru-RU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DAFB5C-0E56-43B6-B7DD-10C9772D1EDF}"/>
              </a:ext>
            </a:extLst>
          </p:cNvPr>
          <p:cNvSpPr txBox="1"/>
          <p:nvPr/>
        </p:nvSpPr>
        <p:spPr>
          <a:xfrm>
            <a:off x="2541330" y="5098908"/>
            <a:ext cx="5096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[12]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667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F9F4E19-1B5C-6CFB-A492-B87C85630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Can the Future Look Like?</a:t>
            </a:r>
            <a:br>
              <a:rPr lang="en-US" dirty="0"/>
            </a:br>
            <a:endParaRPr lang="ru-RU" dirty="0"/>
          </a:p>
        </p:txBody>
      </p:sp>
      <p:pic>
        <p:nvPicPr>
          <p:cNvPr id="6152" name="Picture 8" descr="Are In-Home Vertical Farms the Next Big Appliance for Connected Kitchens?">
            <a:extLst>
              <a:ext uri="{FF2B5EF4-FFF2-40B4-BE49-F238E27FC236}">
                <a16:creationId xmlns:a16="http://schemas.microsoft.com/office/drawing/2014/main" id="{793FDDDA-2592-7B9A-2DBB-22C92390A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105" y="1368000"/>
            <a:ext cx="5987789" cy="399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993613-5068-D627-A3D7-AA76B6B692D6}"/>
              </a:ext>
            </a:extLst>
          </p:cNvPr>
          <p:cNvSpPr txBox="1"/>
          <p:nvPr/>
        </p:nvSpPr>
        <p:spPr>
          <a:xfrm>
            <a:off x="-1" y="5359859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Fresh food grown right at home</a:t>
            </a:r>
            <a:endParaRPr lang="ru-RU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2761E2-FDF7-0505-8250-DF44D97830A8}"/>
              </a:ext>
            </a:extLst>
          </p:cNvPr>
          <p:cNvSpPr txBox="1"/>
          <p:nvPr/>
        </p:nvSpPr>
        <p:spPr>
          <a:xfrm>
            <a:off x="3047245" y="5052082"/>
            <a:ext cx="59877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[13]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5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5A7BD80-4546-7278-2CF1-C42867D81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Can the Future Look Like?</a:t>
            </a:r>
            <a:br>
              <a:rPr lang="en-US" dirty="0"/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E9F0C2-3572-8817-7716-E1157632A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348" y="1368000"/>
            <a:ext cx="6147303" cy="40982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38A5C5-A226-CC3E-4405-BF1409A855E3}"/>
              </a:ext>
            </a:extLst>
          </p:cNvPr>
          <p:cNvSpPr txBox="1"/>
          <p:nvPr/>
        </p:nvSpPr>
        <p:spPr>
          <a:xfrm>
            <a:off x="-15265" y="5466202"/>
            <a:ext cx="122225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Skyscrapers full of lettuce</a:t>
            </a:r>
            <a:endParaRPr lang="ru-RU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A3E3AB-BA3A-E049-B88E-392B61901C69}"/>
              </a:ext>
            </a:extLst>
          </p:cNvPr>
          <p:cNvSpPr txBox="1"/>
          <p:nvPr/>
        </p:nvSpPr>
        <p:spPr>
          <a:xfrm>
            <a:off x="2980349" y="5182223"/>
            <a:ext cx="6111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[14]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554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Cherry tomato - Wikipedia">
            <a:extLst>
              <a:ext uri="{FF2B5EF4-FFF2-40B4-BE49-F238E27FC236}">
                <a16:creationId xmlns:a16="http://schemas.microsoft.com/office/drawing/2014/main" id="{9EF2E98F-5D0A-4DA1-E41B-CE49B4B27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" t="11578" r="8847" b="16211"/>
          <a:stretch>
            <a:fillRect/>
          </a:stretch>
        </p:blipFill>
        <p:spPr bwMode="auto">
          <a:xfrm>
            <a:off x="2636005" y="1368000"/>
            <a:ext cx="7003990" cy="413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C920F48-C02F-4471-7A44-8DF283021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Design a Vertical Farm?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5352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21ED4-95D8-44C6-2CAD-DAFAECD0E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72953FD-C34F-152F-71AA-12398A00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How To Design a Vertical Farm?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D82322E5-88E6-CEB4-0901-A468BD40D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316087"/>
              </p:ext>
            </p:extLst>
          </p:nvPr>
        </p:nvGraphicFramePr>
        <p:xfrm>
          <a:off x="218794" y="1765919"/>
          <a:ext cx="6615749" cy="30458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3409">
                  <a:extLst>
                    <a:ext uri="{9D8B030D-6E8A-4147-A177-3AD203B41FA5}">
                      <a16:colId xmlns:a16="http://schemas.microsoft.com/office/drawing/2014/main" val="3392718973"/>
                    </a:ext>
                  </a:extLst>
                </a:gridCol>
                <a:gridCol w="1911209">
                  <a:extLst>
                    <a:ext uri="{9D8B030D-6E8A-4147-A177-3AD203B41FA5}">
                      <a16:colId xmlns:a16="http://schemas.microsoft.com/office/drawing/2014/main" val="3589772627"/>
                    </a:ext>
                  </a:extLst>
                </a:gridCol>
                <a:gridCol w="3491131">
                  <a:extLst>
                    <a:ext uri="{9D8B030D-6E8A-4147-A177-3AD203B41FA5}">
                      <a16:colId xmlns:a16="http://schemas.microsoft.com/office/drawing/2014/main" val="1022139013"/>
                    </a:ext>
                  </a:extLst>
                </a:gridCol>
              </a:tblGrid>
              <a:tr h="609166">
                <a:tc>
                  <a:txBody>
                    <a:bodyPr/>
                    <a:lstStyle/>
                    <a:p>
                      <a:pPr algn="r"/>
                      <a:endParaRPr lang="ru-RU" sz="2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Water</a:t>
                      </a:r>
                      <a:endParaRPr lang="ru-RU" sz="2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8833345"/>
                  </a:ext>
                </a:extLst>
              </a:tr>
              <a:tr h="609166">
                <a:tc>
                  <a:txBody>
                    <a:bodyPr/>
                    <a:lstStyle/>
                    <a:p>
                      <a:pPr algn="r"/>
                      <a:endParaRPr lang="ru-RU" sz="2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Oxygen</a:t>
                      </a:r>
                      <a:endParaRPr lang="ru-RU" sz="2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311078"/>
                  </a:ext>
                </a:extLst>
              </a:tr>
              <a:tr h="609166">
                <a:tc>
                  <a:txBody>
                    <a:bodyPr/>
                    <a:lstStyle/>
                    <a:p>
                      <a:pPr algn="r"/>
                      <a:endParaRPr lang="ru-RU" sz="2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Nutrition</a:t>
                      </a:r>
                      <a:endParaRPr lang="ru-RU" sz="2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728544"/>
                  </a:ext>
                </a:extLst>
              </a:tr>
              <a:tr h="609166">
                <a:tc>
                  <a:txBody>
                    <a:bodyPr/>
                    <a:lstStyle/>
                    <a:p>
                      <a:pPr algn="r"/>
                      <a:endParaRPr lang="ru-RU" sz="2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Sensitivity</a:t>
                      </a:r>
                      <a:endParaRPr lang="ru-RU" sz="2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4911999"/>
                  </a:ext>
                </a:extLst>
              </a:tr>
              <a:tr h="609166">
                <a:tc>
                  <a:txBody>
                    <a:bodyPr/>
                    <a:lstStyle/>
                    <a:p>
                      <a:pPr algn="r"/>
                      <a:endParaRPr lang="ru-RU" sz="2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Roots depth</a:t>
                      </a:r>
                      <a:endParaRPr lang="ru-RU" sz="24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6447954"/>
                  </a:ext>
                </a:extLst>
              </a:tr>
            </a:tbl>
          </a:graphicData>
        </a:graphic>
      </p:graphicFrame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4980DF3D-7DF0-E834-22F5-4BB541708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106339"/>
              </p:ext>
            </p:extLst>
          </p:nvPr>
        </p:nvGraphicFramePr>
        <p:xfrm>
          <a:off x="3436659" y="1897364"/>
          <a:ext cx="3222030" cy="304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4406">
                  <a:extLst>
                    <a:ext uri="{9D8B030D-6E8A-4147-A177-3AD203B41FA5}">
                      <a16:colId xmlns:a16="http://schemas.microsoft.com/office/drawing/2014/main" val="1245530319"/>
                    </a:ext>
                  </a:extLst>
                </a:gridCol>
                <a:gridCol w="644406">
                  <a:extLst>
                    <a:ext uri="{9D8B030D-6E8A-4147-A177-3AD203B41FA5}">
                      <a16:colId xmlns:a16="http://schemas.microsoft.com/office/drawing/2014/main" val="2445037371"/>
                    </a:ext>
                  </a:extLst>
                </a:gridCol>
                <a:gridCol w="644406">
                  <a:extLst>
                    <a:ext uri="{9D8B030D-6E8A-4147-A177-3AD203B41FA5}">
                      <a16:colId xmlns:a16="http://schemas.microsoft.com/office/drawing/2014/main" val="3128312049"/>
                    </a:ext>
                  </a:extLst>
                </a:gridCol>
                <a:gridCol w="644406">
                  <a:extLst>
                    <a:ext uri="{9D8B030D-6E8A-4147-A177-3AD203B41FA5}">
                      <a16:colId xmlns:a16="http://schemas.microsoft.com/office/drawing/2014/main" val="141463123"/>
                    </a:ext>
                  </a:extLst>
                </a:gridCol>
                <a:gridCol w="644406">
                  <a:extLst>
                    <a:ext uri="{9D8B030D-6E8A-4147-A177-3AD203B41FA5}">
                      <a16:colId xmlns:a16="http://schemas.microsoft.com/office/drawing/2014/main" val="3921186830"/>
                    </a:ext>
                  </a:extLst>
                </a:gridCol>
              </a:tblGrid>
              <a:tr h="2847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A9D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A9D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A9D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A9D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A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834539"/>
                  </a:ext>
                </a:extLst>
              </a:tr>
            </a:tbl>
          </a:graphicData>
        </a:graphic>
      </p:graphicFrame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A6EAE1E7-540A-C75D-91FD-2270ECF29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510204"/>
              </p:ext>
            </p:extLst>
          </p:nvPr>
        </p:nvGraphicFramePr>
        <p:xfrm>
          <a:off x="3436659" y="2523807"/>
          <a:ext cx="2577624" cy="304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4406">
                  <a:extLst>
                    <a:ext uri="{9D8B030D-6E8A-4147-A177-3AD203B41FA5}">
                      <a16:colId xmlns:a16="http://schemas.microsoft.com/office/drawing/2014/main" val="1245530319"/>
                    </a:ext>
                  </a:extLst>
                </a:gridCol>
                <a:gridCol w="644406">
                  <a:extLst>
                    <a:ext uri="{9D8B030D-6E8A-4147-A177-3AD203B41FA5}">
                      <a16:colId xmlns:a16="http://schemas.microsoft.com/office/drawing/2014/main" val="2445037371"/>
                    </a:ext>
                  </a:extLst>
                </a:gridCol>
                <a:gridCol w="644406">
                  <a:extLst>
                    <a:ext uri="{9D8B030D-6E8A-4147-A177-3AD203B41FA5}">
                      <a16:colId xmlns:a16="http://schemas.microsoft.com/office/drawing/2014/main" val="3128312049"/>
                    </a:ext>
                  </a:extLst>
                </a:gridCol>
                <a:gridCol w="644406">
                  <a:extLst>
                    <a:ext uri="{9D8B030D-6E8A-4147-A177-3AD203B41FA5}">
                      <a16:colId xmlns:a16="http://schemas.microsoft.com/office/drawing/2014/main" val="141463123"/>
                    </a:ext>
                  </a:extLst>
                </a:gridCol>
              </a:tblGrid>
              <a:tr h="2847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A9D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A9D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A9D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A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834539"/>
                  </a:ext>
                </a:extLst>
              </a:tr>
            </a:tbl>
          </a:graphicData>
        </a:graphic>
      </p:graphicFrame>
      <p:graphicFrame>
        <p:nvGraphicFramePr>
          <p:cNvPr id="25" name="Таблица 24">
            <a:extLst>
              <a:ext uri="{FF2B5EF4-FFF2-40B4-BE49-F238E27FC236}">
                <a16:creationId xmlns:a16="http://schemas.microsoft.com/office/drawing/2014/main" id="{3BD87783-688F-2BD4-4CA6-8B78AA483E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156905"/>
              </p:ext>
            </p:extLst>
          </p:nvPr>
        </p:nvGraphicFramePr>
        <p:xfrm>
          <a:off x="3436659" y="3150250"/>
          <a:ext cx="3222030" cy="304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4406">
                  <a:extLst>
                    <a:ext uri="{9D8B030D-6E8A-4147-A177-3AD203B41FA5}">
                      <a16:colId xmlns:a16="http://schemas.microsoft.com/office/drawing/2014/main" val="1245530319"/>
                    </a:ext>
                  </a:extLst>
                </a:gridCol>
                <a:gridCol w="644406">
                  <a:extLst>
                    <a:ext uri="{9D8B030D-6E8A-4147-A177-3AD203B41FA5}">
                      <a16:colId xmlns:a16="http://schemas.microsoft.com/office/drawing/2014/main" val="2445037371"/>
                    </a:ext>
                  </a:extLst>
                </a:gridCol>
                <a:gridCol w="644406">
                  <a:extLst>
                    <a:ext uri="{9D8B030D-6E8A-4147-A177-3AD203B41FA5}">
                      <a16:colId xmlns:a16="http://schemas.microsoft.com/office/drawing/2014/main" val="3128312049"/>
                    </a:ext>
                  </a:extLst>
                </a:gridCol>
                <a:gridCol w="644406">
                  <a:extLst>
                    <a:ext uri="{9D8B030D-6E8A-4147-A177-3AD203B41FA5}">
                      <a16:colId xmlns:a16="http://schemas.microsoft.com/office/drawing/2014/main" val="141463123"/>
                    </a:ext>
                  </a:extLst>
                </a:gridCol>
                <a:gridCol w="644406">
                  <a:extLst>
                    <a:ext uri="{9D8B030D-6E8A-4147-A177-3AD203B41FA5}">
                      <a16:colId xmlns:a16="http://schemas.microsoft.com/office/drawing/2014/main" val="3921186830"/>
                    </a:ext>
                  </a:extLst>
                </a:gridCol>
              </a:tblGrid>
              <a:tr h="2847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A9D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A9D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A9D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A9D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A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834539"/>
                  </a:ext>
                </a:extLst>
              </a:tr>
            </a:tbl>
          </a:graphicData>
        </a:graphic>
      </p:graphicFrame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id="{68E5068C-96E6-3E84-A045-A3DB1E7C5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689116"/>
              </p:ext>
            </p:extLst>
          </p:nvPr>
        </p:nvGraphicFramePr>
        <p:xfrm>
          <a:off x="3436659" y="3775719"/>
          <a:ext cx="1288812" cy="304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4406">
                  <a:extLst>
                    <a:ext uri="{9D8B030D-6E8A-4147-A177-3AD203B41FA5}">
                      <a16:colId xmlns:a16="http://schemas.microsoft.com/office/drawing/2014/main" val="1245530319"/>
                    </a:ext>
                  </a:extLst>
                </a:gridCol>
                <a:gridCol w="644406">
                  <a:extLst>
                    <a:ext uri="{9D8B030D-6E8A-4147-A177-3AD203B41FA5}">
                      <a16:colId xmlns:a16="http://schemas.microsoft.com/office/drawing/2014/main" val="2445037371"/>
                    </a:ext>
                  </a:extLst>
                </a:gridCol>
              </a:tblGrid>
              <a:tr h="2847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A9D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A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834539"/>
                  </a:ext>
                </a:extLst>
              </a:tr>
            </a:tbl>
          </a:graphicData>
        </a:graphic>
      </p:graphicFrame>
      <p:graphicFrame>
        <p:nvGraphicFramePr>
          <p:cNvPr id="27" name="Таблица 26">
            <a:extLst>
              <a:ext uri="{FF2B5EF4-FFF2-40B4-BE49-F238E27FC236}">
                <a16:creationId xmlns:a16="http://schemas.microsoft.com/office/drawing/2014/main" id="{107D69F2-2032-D346-212E-DF0B868F98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557668"/>
              </p:ext>
            </p:extLst>
          </p:nvPr>
        </p:nvGraphicFramePr>
        <p:xfrm>
          <a:off x="3436659" y="4400214"/>
          <a:ext cx="3222030" cy="304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4406">
                  <a:extLst>
                    <a:ext uri="{9D8B030D-6E8A-4147-A177-3AD203B41FA5}">
                      <a16:colId xmlns:a16="http://schemas.microsoft.com/office/drawing/2014/main" val="1245530319"/>
                    </a:ext>
                  </a:extLst>
                </a:gridCol>
                <a:gridCol w="644406">
                  <a:extLst>
                    <a:ext uri="{9D8B030D-6E8A-4147-A177-3AD203B41FA5}">
                      <a16:colId xmlns:a16="http://schemas.microsoft.com/office/drawing/2014/main" val="2445037371"/>
                    </a:ext>
                  </a:extLst>
                </a:gridCol>
                <a:gridCol w="644406">
                  <a:extLst>
                    <a:ext uri="{9D8B030D-6E8A-4147-A177-3AD203B41FA5}">
                      <a16:colId xmlns:a16="http://schemas.microsoft.com/office/drawing/2014/main" val="3128312049"/>
                    </a:ext>
                  </a:extLst>
                </a:gridCol>
                <a:gridCol w="644406">
                  <a:extLst>
                    <a:ext uri="{9D8B030D-6E8A-4147-A177-3AD203B41FA5}">
                      <a16:colId xmlns:a16="http://schemas.microsoft.com/office/drawing/2014/main" val="141463123"/>
                    </a:ext>
                  </a:extLst>
                </a:gridCol>
                <a:gridCol w="644406">
                  <a:extLst>
                    <a:ext uri="{9D8B030D-6E8A-4147-A177-3AD203B41FA5}">
                      <a16:colId xmlns:a16="http://schemas.microsoft.com/office/drawing/2014/main" val="3921186830"/>
                    </a:ext>
                  </a:extLst>
                </a:gridCol>
              </a:tblGrid>
              <a:tr h="2847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A9D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A9D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A9D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A9D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A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834539"/>
                  </a:ext>
                </a:extLst>
              </a:tr>
            </a:tbl>
          </a:graphicData>
        </a:graphic>
      </p:graphicFrame>
      <p:pic>
        <p:nvPicPr>
          <p:cNvPr id="28" name="Picture 16" descr="Cherry tomato - Wikipedia">
            <a:extLst>
              <a:ext uri="{FF2B5EF4-FFF2-40B4-BE49-F238E27FC236}">
                <a16:creationId xmlns:a16="http://schemas.microsoft.com/office/drawing/2014/main" id="{2ED065E6-6C78-71C6-1F68-2820BF403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" t="11578" r="8847" b="16211"/>
          <a:stretch>
            <a:fillRect/>
          </a:stretch>
        </p:blipFill>
        <p:spPr bwMode="auto">
          <a:xfrm>
            <a:off x="7027133" y="1765919"/>
            <a:ext cx="4878426" cy="288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Вода со сплошной заливкой">
            <a:extLst>
              <a:ext uri="{FF2B5EF4-FFF2-40B4-BE49-F238E27FC236}">
                <a16:creationId xmlns:a16="http://schemas.microsoft.com/office/drawing/2014/main" id="{E06B3283-6455-96E5-40D1-D9C24EBB4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6300" y="1765919"/>
            <a:ext cx="603108" cy="603108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рный, темнот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831DE48-7109-57E9-93EE-AF6806E6C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166" y="2369027"/>
            <a:ext cx="603242" cy="58325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9016784-1266-F404-D069-F3A8B2B01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66" y="2966094"/>
            <a:ext cx="603242" cy="60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4F906B2-57E3-FC69-0835-3F9042B6A0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049" y="3608120"/>
            <a:ext cx="546948" cy="5469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527250-CD4A-72F0-D296-4477A9A5C1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049" y="4230256"/>
            <a:ext cx="546948" cy="5469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08107E-0AA8-A608-DBF9-D54706E1CFCD}"/>
              </a:ext>
            </a:extLst>
          </p:cNvPr>
          <p:cNvSpPr txBox="1"/>
          <p:nvPr/>
        </p:nvSpPr>
        <p:spPr>
          <a:xfrm>
            <a:off x="733331" y="5260063"/>
            <a:ext cx="5280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AA9DC"/>
                </a:solidFill>
              </a:rPr>
              <a:t>Special</a:t>
            </a:r>
            <a:r>
              <a:rPr lang="en-US" dirty="0"/>
              <a:t>: This plant is tall</a:t>
            </a:r>
            <a:endParaRPr lang="ru-RU" dirty="0"/>
          </a:p>
        </p:txBody>
      </p:sp>
      <p:pic>
        <p:nvPicPr>
          <p:cNvPr id="19" name="Рисунок 18" descr="Звезда со сплошной заливкой">
            <a:extLst>
              <a:ext uri="{FF2B5EF4-FFF2-40B4-BE49-F238E27FC236}">
                <a16:creationId xmlns:a16="http://schemas.microsoft.com/office/drawing/2014/main" id="{AD431B2E-E36C-BB9D-08D3-E4B33C37A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6078" y="5319274"/>
            <a:ext cx="193547" cy="1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93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F3FE52E-AAF8-561A-F338-A7F6CDF8A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Design a Vertical Farm?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EEEEE-F4DB-E0F2-1318-4FD430A50058}"/>
              </a:ext>
            </a:extLst>
          </p:cNvPr>
          <p:cNvSpPr txBox="1"/>
          <p:nvPr/>
        </p:nvSpPr>
        <p:spPr>
          <a:xfrm>
            <a:off x="1294647" y="2073627"/>
            <a:ext cx="3838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High need of oxygen, water and big roots</a:t>
            </a:r>
            <a:endParaRPr lang="ru-RU" sz="2800" dirty="0"/>
          </a:p>
        </p:txBody>
      </p:sp>
      <p:pic>
        <p:nvPicPr>
          <p:cNvPr id="6" name="Рисунок 5" descr="Стрелка вправо со сплошной заливкой">
            <a:extLst>
              <a:ext uri="{FF2B5EF4-FFF2-40B4-BE49-F238E27FC236}">
                <a16:creationId xmlns:a16="http://schemas.microsoft.com/office/drawing/2014/main" id="{F897E81C-1189-04D5-70A9-2F976F575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2094" y="1756239"/>
            <a:ext cx="1588883" cy="1588883"/>
          </a:xfrm>
          <a:prstGeom prst="rect">
            <a:avLst/>
          </a:prstGeom>
        </p:spPr>
      </p:pic>
      <p:pic>
        <p:nvPicPr>
          <p:cNvPr id="5122" name="Picture 2" descr="Aeroponics Explained: Everything You Need To Know">
            <a:extLst>
              <a:ext uri="{FF2B5EF4-FFF2-40B4-BE49-F238E27FC236}">
                <a16:creationId xmlns:a16="http://schemas.microsoft.com/office/drawing/2014/main" id="{FEAC3B3D-4050-4FF5-9589-2BC1AA32D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411" y="1368000"/>
            <a:ext cx="3290935" cy="236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849628-2D0B-A810-C269-3563E1E6E302}"/>
              </a:ext>
            </a:extLst>
          </p:cNvPr>
          <p:cNvSpPr txBox="1"/>
          <p:nvPr/>
        </p:nvSpPr>
        <p:spPr>
          <a:xfrm>
            <a:off x="1507404" y="4499571"/>
            <a:ext cx="2933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plant is tall</a:t>
            </a:r>
            <a:endParaRPr lang="ru-RU" sz="2800" dirty="0"/>
          </a:p>
        </p:txBody>
      </p:sp>
      <p:pic>
        <p:nvPicPr>
          <p:cNvPr id="8" name="Рисунок 7" descr="Стрелка вправо со сплошной заливкой">
            <a:extLst>
              <a:ext uri="{FF2B5EF4-FFF2-40B4-BE49-F238E27FC236}">
                <a16:creationId xmlns:a16="http://schemas.microsoft.com/office/drawing/2014/main" id="{8FB0C61F-A02E-E651-054D-FC978A33E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2094" y="3966740"/>
            <a:ext cx="1588883" cy="1588883"/>
          </a:xfrm>
          <a:prstGeom prst="rect">
            <a:avLst/>
          </a:prstGeom>
        </p:spPr>
      </p:pic>
      <p:pic>
        <p:nvPicPr>
          <p:cNvPr id="5124" name="Picture 4" descr="Tomato Support Techniques | Gardener's Supply">
            <a:extLst>
              <a:ext uri="{FF2B5EF4-FFF2-40B4-BE49-F238E27FC236}">
                <a16:creationId xmlns:a16="http://schemas.microsoft.com/office/drawing/2014/main" id="{B5E9A3BD-4666-806E-D7BD-71A5F5AE2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487" y="3546863"/>
            <a:ext cx="1806448" cy="226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56F9E7-4D7E-083E-2461-4B0251A69B2E}"/>
              </a:ext>
            </a:extLst>
          </p:cNvPr>
          <p:cNvSpPr txBox="1"/>
          <p:nvPr/>
        </p:nvSpPr>
        <p:spPr>
          <a:xfrm>
            <a:off x="6512836" y="3121223"/>
            <a:ext cx="4911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[15]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AA6035-EEA6-29EB-F421-5186732D7EE4}"/>
              </a:ext>
            </a:extLst>
          </p:cNvPr>
          <p:cNvSpPr txBox="1"/>
          <p:nvPr/>
        </p:nvSpPr>
        <p:spPr>
          <a:xfrm>
            <a:off x="7003986" y="5486583"/>
            <a:ext cx="5159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[16]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7042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17B7262-C9E3-1F13-9A68-92E5A7D4F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Design a Vertical Farm?</a:t>
            </a:r>
            <a:endParaRPr lang="ru-RU" dirty="0"/>
          </a:p>
        </p:txBody>
      </p:sp>
      <p:pic>
        <p:nvPicPr>
          <p:cNvPr id="6146" name="Picture 2" descr="Grow Tomatoes on a Tower Garden | Aeroponic Tomatoes | Agrotonomy">
            <a:extLst>
              <a:ext uri="{FF2B5EF4-FFF2-40B4-BE49-F238E27FC236}">
                <a16:creationId xmlns:a16="http://schemas.microsoft.com/office/drawing/2014/main" id="{FAC7CB1D-747D-D07B-0D16-E9DE93966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285875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89E28B-043E-479C-B9EF-592731AC5A8B}"/>
              </a:ext>
            </a:extLst>
          </p:cNvPr>
          <p:cNvSpPr txBox="1"/>
          <p:nvPr/>
        </p:nvSpPr>
        <p:spPr>
          <a:xfrm>
            <a:off x="3238500" y="5264348"/>
            <a:ext cx="55886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[17]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885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13F5084-42F0-E59C-2388-EC9550CE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time for you to contribute!</a:t>
            </a:r>
            <a:endParaRPr lang="ru-RU" dirty="0"/>
          </a:p>
        </p:txBody>
      </p:sp>
      <p:pic>
        <p:nvPicPr>
          <p:cNvPr id="7170" name="Picture 2" descr="Vertical Farming Takes Food Production to Greater Heights">
            <a:extLst>
              <a:ext uri="{FF2B5EF4-FFF2-40B4-BE49-F238E27FC236}">
                <a16:creationId xmlns:a16="http://schemas.microsoft.com/office/drawing/2014/main" id="{6465A057-8A1F-0B63-A2AF-156C33EB0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417" y="1235278"/>
            <a:ext cx="3844090" cy="438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5BA992-461D-183B-40D2-F0B2663AC805}"/>
              </a:ext>
            </a:extLst>
          </p:cNvPr>
          <p:cNvSpPr txBox="1"/>
          <p:nvPr/>
        </p:nvSpPr>
        <p:spPr>
          <a:xfrm>
            <a:off x="860079" y="2736502"/>
            <a:ext cx="55859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Now, it is your turn to design a vertical farm prototype for a specific plant</a:t>
            </a:r>
            <a:endParaRPr lang="ru-RU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7A1721-5D96-8B0A-636D-2C0D19F3AD8C}"/>
              </a:ext>
            </a:extLst>
          </p:cNvPr>
          <p:cNvSpPr txBox="1"/>
          <p:nvPr/>
        </p:nvSpPr>
        <p:spPr>
          <a:xfrm>
            <a:off x="6446067" y="5489999"/>
            <a:ext cx="3630440" cy="33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  <a:buNone/>
            </a:pPr>
            <a:r>
              <a:rPr lang="en-US" sz="1200" b="0" i="1" dirty="0">
                <a:solidFill>
                  <a:srgbClr val="000000"/>
                </a:solidFill>
                <a:effectLst/>
                <a:latin typeface="+mn-lt"/>
              </a:rPr>
              <a:t>Source: VectorMine</a:t>
            </a:r>
            <a:endParaRPr lang="ru-RU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1665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Importance of Group Discussion in Teaching- Classplus Growth Blog">
            <a:extLst>
              <a:ext uri="{FF2B5EF4-FFF2-40B4-BE49-F238E27FC236}">
                <a16:creationId xmlns:a16="http://schemas.microsoft.com/office/drawing/2014/main" id="{5D009FCF-CE72-428F-0030-79010D3511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6" t="11985" r="7599" b="13183"/>
          <a:stretch>
            <a:fillRect/>
          </a:stretch>
        </p:blipFill>
        <p:spPr bwMode="auto">
          <a:xfrm>
            <a:off x="5613991" y="1190846"/>
            <a:ext cx="6578010" cy="338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95CFD26-216A-1540-5E72-AE4A312CB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Let’s Talk About It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11B3D7A-8023-6F47-4CBE-A75E6CA7D62F}"/>
              </a:ext>
            </a:extLst>
          </p:cNvPr>
          <p:cNvGrpSpPr/>
          <p:nvPr/>
        </p:nvGrpSpPr>
        <p:grpSpPr>
          <a:xfrm>
            <a:off x="648000" y="1788701"/>
            <a:ext cx="4866890" cy="643270"/>
            <a:chOff x="648000" y="1788701"/>
            <a:chExt cx="4866890" cy="643270"/>
          </a:xfrm>
        </p:grpSpPr>
        <p:pic>
          <p:nvPicPr>
            <p:cNvPr id="12" name="Рисунок 11" descr="Изображение выглядит как Графика, круг, символ, Шрифт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DEB59D57-F2AA-5186-E06E-B182EEEB4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000" y="1788701"/>
              <a:ext cx="643270" cy="64327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800575-9946-58A3-F9C1-89CE09AE8FBC}"/>
                </a:ext>
              </a:extLst>
            </p:cNvPr>
            <p:cNvSpPr txBox="1"/>
            <p:nvPr/>
          </p:nvSpPr>
          <p:spPr>
            <a:xfrm>
              <a:off x="1286921" y="1848726"/>
              <a:ext cx="42279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What surprised you?</a:t>
              </a:r>
              <a:endParaRPr lang="ru-RU" sz="2800" dirty="0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C5BB0DE-479C-A02C-57E5-4703E0E3C038}"/>
              </a:ext>
            </a:extLst>
          </p:cNvPr>
          <p:cNvGrpSpPr/>
          <p:nvPr/>
        </p:nvGrpSpPr>
        <p:grpSpPr>
          <a:xfrm>
            <a:off x="648000" y="2901194"/>
            <a:ext cx="4633317" cy="954107"/>
            <a:chOff x="648000" y="3070348"/>
            <a:chExt cx="4633317" cy="954107"/>
          </a:xfrm>
        </p:grpSpPr>
        <p:pic>
          <p:nvPicPr>
            <p:cNvPr id="13" name="Рисунок 12" descr="Изображение выглядит как Графика, круг, символ, Шрифт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E94DCB0-B9AA-C835-D13D-CB41CFD67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000" y="3225766"/>
              <a:ext cx="643270" cy="64327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4085F7-654A-8953-AF9D-655A452E56DD}"/>
                </a:ext>
              </a:extLst>
            </p:cNvPr>
            <p:cNvSpPr txBox="1"/>
            <p:nvPr/>
          </p:nvSpPr>
          <p:spPr>
            <a:xfrm>
              <a:off x="1286921" y="3070348"/>
              <a:ext cx="39943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2800" noProof="0" dirty="0">
                  <a:solidFill>
                    <a:schemeClr val="tx1"/>
                  </a:solidFill>
                  <a:latin typeface="Arial" panose="020B0604020202020204" pitchFamily="34" charset="0"/>
                </a:rPr>
                <a:t>What do you like about vertical farms?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964F291-2D80-2D3C-16BC-C65DC4D2B7CA}"/>
              </a:ext>
            </a:extLst>
          </p:cNvPr>
          <p:cNvGrpSpPr/>
          <p:nvPr/>
        </p:nvGrpSpPr>
        <p:grpSpPr>
          <a:xfrm>
            <a:off x="648000" y="4324524"/>
            <a:ext cx="5164192" cy="954107"/>
            <a:chOff x="648000" y="4578889"/>
            <a:chExt cx="5164192" cy="954107"/>
          </a:xfrm>
        </p:grpSpPr>
        <p:pic>
          <p:nvPicPr>
            <p:cNvPr id="14" name="Рисунок 13" descr="Изображение выглядит как Графика, круг, символ, Шрифт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C1B8E7A9-A9E3-E6CF-7048-1CF5CE038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000" y="4734307"/>
              <a:ext cx="643270" cy="64327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4A00E34-31FF-8FDB-E7C8-77935D68B4F4}"/>
                </a:ext>
              </a:extLst>
            </p:cNvPr>
            <p:cNvSpPr txBox="1"/>
            <p:nvPr/>
          </p:nvSpPr>
          <p:spPr>
            <a:xfrm>
              <a:off x="1286921" y="4578889"/>
              <a:ext cx="452527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/>
                <a:t>How would you improve vertical farms?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8963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B7526020-22A6-FC3C-E34E-540ECC5AC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6000" y="1457680"/>
            <a:ext cx="11826000" cy="4392000"/>
          </a:xfrm>
        </p:spPr>
        <p:txBody>
          <a:bodyPr>
            <a:normAutofit fontScale="70000" lnSpcReduction="20000"/>
          </a:bodyPr>
          <a:lstStyle/>
          <a:p>
            <a:pPr marL="114300" indent="0">
              <a:buNone/>
            </a:pPr>
            <a:r>
              <a:rPr lang="en-US" sz="1600" dirty="0"/>
              <a:t>[1] – </a:t>
            </a:r>
            <a:r>
              <a:rPr lang="en-US" sz="1600" dirty="0">
                <a:hlinkClick r:id="rId2"/>
              </a:rPr>
              <a:t>https://www.flaticon.com/ru/free-icon/global-warming_3993522</a:t>
            </a:r>
            <a:endParaRPr lang="en-US" sz="1600" dirty="0"/>
          </a:p>
          <a:p>
            <a:pPr marL="114300" indent="0">
              <a:buNone/>
            </a:pPr>
            <a:r>
              <a:rPr lang="en-US" sz="1600" dirty="0"/>
              <a:t>[2] – </a:t>
            </a:r>
            <a:r>
              <a:rPr lang="en-US" sz="1600" dirty="0">
                <a:hlinkClick r:id="rId3"/>
              </a:rPr>
              <a:t>https://ionscience.com/en/news/celebrating-world-health-day-2024-how-ion-science-continues-to-champion-global-health-safety/</a:t>
            </a:r>
            <a:r>
              <a:rPr lang="en-US" sz="1600" dirty="0"/>
              <a:t> </a:t>
            </a:r>
          </a:p>
          <a:p>
            <a:pPr marL="114300" indent="0">
              <a:buNone/>
            </a:pPr>
            <a:r>
              <a:rPr lang="en-US" sz="1600" dirty="0"/>
              <a:t>[3] – </a:t>
            </a:r>
            <a:r>
              <a:rPr lang="en-US" sz="1600" dirty="0">
                <a:hlinkClick r:id="rId4"/>
              </a:rPr>
              <a:t>https://www.vecteezy.com/vector-art/21188767-green-and-polluted-city-for-diagram-web-design-brochure-template-layout-banner-vector-illustration</a:t>
            </a:r>
            <a:endParaRPr lang="en-US" sz="1600" dirty="0"/>
          </a:p>
          <a:p>
            <a:pPr marL="114300" indent="0">
              <a:buNone/>
            </a:pPr>
            <a:r>
              <a:rPr lang="en-US" sz="1600" dirty="0"/>
              <a:t>[4] – </a:t>
            </a:r>
            <a:r>
              <a:rPr lang="en-US" sz="1600" dirty="0">
                <a:hlinkClick r:id="rId5"/>
              </a:rPr>
              <a:t>https://www.commondreams.org/views/2019/10/20/key-saving-family-farms-soil</a:t>
            </a:r>
            <a:r>
              <a:rPr lang="en-US" sz="1600" dirty="0"/>
              <a:t> </a:t>
            </a:r>
          </a:p>
          <a:p>
            <a:pPr marL="114300" indent="0">
              <a:buNone/>
            </a:pPr>
            <a:r>
              <a:rPr lang="en-US" sz="1600" dirty="0"/>
              <a:t>[5] – https://www.arrowtruck.com/blog/the-best-trucking-routes-in-america-a-guide-for-long-haul-drivers</a:t>
            </a:r>
          </a:p>
          <a:p>
            <a:pPr marL="114300" indent="0">
              <a:buNone/>
            </a:pPr>
            <a:r>
              <a:rPr lang="en-US" sz="1600" dirty="0"/>
              <a:t>[6] – Ritchie Bros</a:t>
            </a:r>
          </a:p>
          <a:p>
            <a:pPr marL="114300" indent="0">
              <a:buNone/>
            </a:pPr>
            <a:r>
              <a:rPr lang="en-US" sz="1600" dirty="0"/>
              <a:t>[7] – Sprinklers irrigate a field in the Imperial County town of Holtville on Sept. 20, 2022. Photo by Aude </a:t>
            </a:r>
            <a:r>
              <a:rPr lang="en-US" sz="1600" dirty="0" err="1"/>
              <a:t>Guerrucci</a:t>
            </a:r>
            <a:r>
              <a:rPr lang="en-US" sz="1600" dirty="0"/>
              <a:t>, Reuters</a:t>
            </a:r>
          </a:p>
          <a:p>
            <a:pPr marL="114300" indent="0">
              <a:buNone/>
            </a:pPr>
            <a:r>
              <a:rPr lang="en-US" sz="1600" dirty="0"/>
              <a:t>[8] –</a:t>
            </a:r>
            <a:r>
              <a:rPr lang="en-US" sz="1600" dirty="0">
                <a:hlinkClick r:id="rId6"/>
              </a:rPr>
              <a:t>https://vitabeam.com/what-problems-can-vertical-farming-help-solve/</a:t>
            </a:r>
            <a:r>
              <a:rPr lang="en-US" sz="1600" dirty="0"/>
              <a:t> </a:t>
            </a:r>
          </a:p>
          <a:p>
            <a:pPr marL="114300" indent="0">
              <a:buNone/>
            </a:pPr>
            <a:r>
              <a:rPr lang="en-US" sz="1600" dirty="0"/>
              <a:t>[9] – Ritambhara, Shukla, S.K., Shukla, S. (2021). Automation, Modern Tools and Technique for Sustainable Agriculture – An Important Parameter Toward Advance Plant Biotechnology. In: Chakraborty, C. (eds) Green Technological Innovation for Sustainable Smart Societies. Springer, Cham. </a:t>
            </a:r>
            <a:r>
              <a:rPr lang="en-US" sz="1600" dirty="0">
                <a:hlinkClick r:id="rId7"/>
              </a:rPr>
              <a:t>https://doi.org/10.1007/978-3-030-73295-0_13</a:t>
            </a:r>
            <a:endParaRPr lang="en-US" sz="1600" dirty="0"/>
          </a:p>
          <a:p>
            <a:pPr marL="114300" indent="0">
              <a:buNone/>
            </a:pPr>
            <a:r>
              <a:rPr lang="en-US" sz="1600" dirty="0"/>
              <a:t>[10] – </a:t>
            </a:r>
            <a:r>
              <a:rPr lang="en-US" sz="1600" dirty="0">
                <a:hlinkClick r:id="rId8"/>
              </a:rPr>
              <a:t>https://makezine.com/projects/aquaponic-garden/</a:t>
            </a:r>
            <a:r>
              <a:rPr lang="en-US" sz="1600" dirty="0"/>
              <a:t> </a:t>
            </a:r>
          </a:p>
          <a:p>
            <a:pPr marL="114300" indent="0">
              <a:buNone/>
            </a:pPr>
            <a:r>
              <a:rPr lang="en-US" sz="1600" dirty="0"/>
              <a:t>[11] – </a:t>
            </a:r>
            <a:r>
              <a:rPr lang="en-US" sz="1600" dirty="0">
                <a:hlinkClick r:id="rId9"/>
              </a:rPr>
              <a:t>https://www.nasa.gov/image-detail/tech_transfer_program/</a:t>
            </a:r>
            <a:r>
              <a:rPr lang="en-US" sz="1600" dirty="0"/>
              <a:t> </a:t>
            </a:r>
          </a:p>
          <a:p>
            <a:pPr marL="114300" indent="0">
              <a:buNone/>
            </a:pPr>
            <a:r>
              <a:rPr lang="en-US" sz="1600" dirty="0"/>
              <a:t>[12] – </a:t>
            </a:r>
            <a:r>
              <a:rPr lang="en-US" sz="1600" dirty="0" err="1"/>
              <a:t>SweGreen</a:t>
            </a:r>
            <a:endParaRPr lang="en-US" sz="1600" dirty="0"/>
          </a:p>
          <a:p>
            <a:pPr marL="114300" indent="0">
              <a:buNone/>
            </a:pPr>
            <a:r>
              <a:rPr lang="en-US" sz="1600" dirty="0"/>
              <a:t>[13] – </a:t>
            </a:r>
            <a:r>
              <a:rPr lang="en-US" sz="1600" dirty="0">
                <a:hlinkClick r:id="rId10"/>
              </a:rPr>
              <a:t>https://www.kickstarter.com/projects/1590005987/asparatm-the-smart-indoor-garden?ref=pr.go2.fund&amp;utm_medium=referral&amp;utm_source=pr.go2.fund</a:t>
            </a:r>
            <a:r>
              <a:rPr lang="en-US" sz="1600" dirty="0"/>
              <a:t> </a:t>
            </a:r>
          </a:p>
          <a:p>
            <a:pPr marL="114300" indent="0">
              <a:buNone/>
            </a:pPr>
            <a:r>
              <a:rPr lang="en-US" sz="1600" dirty="0"/>
              <a:t>[14] – </a:t>
            </a:r>
            <a:r>
              <a:rPr lang="en-US" sz="1600" dirty="0" err="1"/>
              <a:t>AdobeStock</a:t>
            </a:r>
            <a:r>
              <a:rPr lang="en-US" sz="1600" dirty="0"/>
              <a:t>: Dominique</a:t>
            </a:r>
          </a:p>
          <a:p>
            <a:pPr marL="114300" indent="0">
              <a:buNone/>
            </a:pPr>
            <a:r>
              <a:rPr lang="en-US" sz="1600" dirty="0"/>
              <a:t>[15] – </a:t>
            </a:r>
            <a:r>
              <a:rPr lang="en-US" sz="1600" dirty="0">
                <a:hlinkClick r:id="rId11"/>
              </a:rPr>
              <a:t>https://www.flickr.com/photos/188582043@N05/49934798866/</a:t>
            </a:r>
            <a:r>
              <a:rPr lang="en-US" sz="1600" dirty="0"/>
              <a:t> </a:t>
            </a:r>
          </a:p>
          <a:p>
            <a:pPr marL="114300" indent="0">
              <a:buNone/>
            </a:pPr>
            <a:r>
              <a:rPr lang="en-US" sz="1600" dirty="0"/>
              <a:t>[16] – </a:t>
            </a:r>
            <a:r>
              <a:rPr lang="en-US" sz="1600" dirty="0">
                <a:hlinkClick r:id="rId12"/>
              </a:rPr>
              <a:t>https://gardening.stackexchange.com/questions/233/how-are-wind-flattened-plants-realigned</a:t>
            </a:r>
            <a:r>
              <a:rPr lang="en-US" sz="1600" dirty="0"/>
              <a:t> </a:t>
            </a:r>
          </a:p>
          <a:p>
            <a:pPr marL="114300" indent="0">
              <a:buNone/>
            </a:pPr>
            <a:r>
              <a:rPr lang="en-US" sz="1600" dirty="0"/>
              <a:t>[17] – </a:t>
            </a:r>
            <a:r>
              <a:rPr lang="en-US" sz="1600" dirty="0">
                <a:hlinkClick r:id="rId13"/>
              </a:rPr>
              <a:t>https://agrotonomy.com/de/aeroponische-tomaten-auf-einem-tower-garden/</a:t>
            </a:r>
            <a:r>
              <a:rPr lang="en-US" sz="1600" dirty="0"/>
              <a:t>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E4DDCD6-CEBA-F84C-2646-B7A604DE9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2097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/>
          <p:cNvSpPr txBox="1">
            <a:spLocks noGrp="1"/>
          </p:cNvSpPr>
          <p:nvPr>
            <p:ph type="body" idx="1"/>
          </p:nvPr>
        </p:nvSpPr>
        <p:spPr>
          <a:xfrm>
            <a:off x="648000" y="1512000"/>
            <a:ext cx="5149685" cy="415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8600" indent="-50800">
              <a:spcBef>
                <a:spcPts val="0"/>
              </a:spcBef>
              <a:buSzPts val="2800"/>
              <a:buNone/>
            </a:pPr>
            <a:br>
              <a:rPr lang="en-US" noProof="0" dirty="0"/>
            </a:br>
            <a:r>
              <a:rPr lang="en-US" noProof="0" dirty="0"/>
              <a:t>One big reason: </a:t>
            </a:r>
            <a:r>
              <a:rPr lang="en-US" b="1" noProof="0" dirty="0">
                <a:solidFill>
                  <a:srgbClr val="E1341E"/>
                </a:solidFill>
              </a:rPr>
              <a:t>too much CO₂</a:t>
            </a:r>
            <a:r>
              <a:rPr lang="en-US" b="1" noProof="0" dirty="0">
                <a:solidFill>
                  <a:srgbClr val="0AA0DC"/>
                </a:solidFill>
              </a:rPr>
              <a:t> </a:t>
            </a:r>
            <a:r>
              <a:rPr lang="en-US" i="1" noProof="0" dirty="0"/>
              <a:t>(</a:t>
            </a:r>
            <a:r>
              <a:rPr lang="en-US" i="1" noProof="0" dirty="0">
                <a:solidFill>
                  <a:schemeClr val="tx1"/>
                </a:solidFill>
              </a:rPr>
              <a:t>carbon dioxide</a:t>
            </a:r>
            <a:r>
              <a:rPr lang="en-US" i="1" noProof="0" dirty="0"/>
              <a:t>)</a:t>
            </a:r>
            <a:r>
              <a:rPr lang="en-US" noProof="0" dirty="0"/>
              <a:t> in the air</a:t>
            </a: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CO₂ comes from cars, factories… and </a:t>
            </a:r>
            <a:r>
              <a:rPr lang="en-US" b="1" noProof="0" dirty="0">
                <a:solidFill>
                  <a:srgbClr val="0AA0DC"/>
                </a:solidFill>
              </a:rPr>
              <a:t>farms</a:t>
            </a:r>
            <a:r>
              <a:rPr lang="en-US" noProof="0" dirty="0"/>
              <a:t> too!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lang="en-US" noProof="0" dirty="0"/>
          </a:p>
        </p:txBody>
      </p:sp>
      <p:sp>
        <p:nvSpPr>
          <p:cNvPr id="118" name="Google Shape;118;p3"/>
          <p:cNvSpPr txBox="1">
            <a:spLocks noGrp="1"/>
          </p:cNvSpPr>
          <p:nvPr>
            <p:ph type="title"/>
          </p:nvPr>
        </p:nvSpPr>
        <p:spPr>
          <a:xfrm>
            <a:off x="648000" y="648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lvl="0">
              <a:buSzPts val="4400"/>
            </a:pPr>
            <a:r>
              <a:rPr lang="en-US" noProof="0" dirty="0"/>
              <a:t>The Earth is getting hotter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3343C7-AD67-0403-07A9-A90E81D71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964" y="4436231"/>
            <a:ext cx="1026098" cy="1026098"/>
          </a:xfrm>
          <a:prstGeom prst="rect">
            <a:avLst/>
          </a:prstGeom>
        </p:spPr>
      </p:pic>
      <p:pic>
        <p:nvPicPr>
          <p:cNvPr id="5" name="Рисунок 4" descr="Изображение выглядит как Графика, Шрифт, символ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9D6E357-A83D-75AD-9FC8-6FC45EC26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319" y="2809716"/>
            <a:ext cx="1485215" cy="14852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D3E9EB-344F-748C-F13F-4E629B4B8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1300" y="4436230"/>
            <a:ext cx="1026099" cy="10260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8120C92-E806-2A1C-7C7D-32F541CB69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4877" y="1177523"/>
            <a:ext cx="1026098" cy="102609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C63E0-7EE3-15C8-77F0-06895E89C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9021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50E5A9B-E8AD-6EBD-D068-F4B6E6671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089" y="1368000"/>
            <a:ext cx="5531999" cy="2211779"/>
          </a:xfrm>
        </p:spPr>
        <p:txBody>
          <a:bodyPr/>
          <a:lstStyle/>
          <a:p>
            <a:pPr marL="114300" indent="0">
              <a:buNone/>
            </a:pPr>
            <a:r>
              <a:rPr lang="en-US" noProof="0" dirty="0"/>
              <a:t>CO₂ is a </a:t>
            </a:r>
            <a:r>
              <a:rPr lang="en-US" b="1" noProof="0" dirty="0">
                <a:solidFill>
                  <a:srgbClr val="0AA0DC"/>
                </a:solidFill>
              </a:rPr>
              <a:t>gas</a:t>
            </a:r>
            <a:r>
              <a:rPr lang="en-US" noProof="0" dirty="0">
                <a:solidFill>
                  <a:schemeClr val="tx1"/>
                </a:solidFill>
              </a:rPr>
              <a:t>, that</a:t>
            </a:r>
            <a:r>
              <a:rPr lang="en-US" noProof="0" dirty="0"/>
              <a:t> traps heat, like a big blanket around the Earth</a:t>
            </a:r>
            <a:br>
              <a:rPr lang="en-US" noProof="0" dirty="0"/>
            </a:br>
            <a:endParaRPr lang="en-US" noProof="0" dirty="0">
              <a:solidFill>
                <a:srgbClr val="0AA0DC"/>
              </a:solidFill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3DD20DE-8C31-B869-80E6-5E70423A5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/>
              <a:t>What is CO₂?</a:t>
            </a:r>
            <a:br>
              <a:rPr lang="en-US" noProof="0" dirty="0"/>
            </a:br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BDC6C8-0465-9E0F-12BD-879F162457DE}"/>
              </a:ext>
            </a:extLst>
          </p:cNvPr>
          <p:cNvSpPr txBox="1"/>
          <p:nvPr/>
        </p:nvSpPr>
        <p:spPr>
          <a:xfrm>
            <a:off x="6825065" y="3777522"/>
            <a:ext cx="49940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More CO₂ = a hotter planet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This is called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1341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global warming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1341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or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1341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climate change</a:t>
            </a:r>
            <a:endParaRPr lang="en-US" noProof="0" dirty="0">
              <a:solidFill>
                <a:srgbClr val="E1341E"/>
              </a:solidFill>
            </a:endParaRPr>
          </a:p>
        </p:txBody>
      </p:sp>
      <p:pic>
        <p:nvPicPr>
          <p:cNvPr id="1026" name="Picture 2" descr="12,300+ Carbon Dioxide World Stock Photos, Pictures &amp; Royalty-Free Images -  iStock">
            <a:extLst>
              <a:ext uri="{FF2B5EF4-FFF2-40B4-BE49-F238E27FC236}">
                <a16:creationId xmlns:a16="http://schemas.microsoft.com/office/drawing/2014/main" id="{61C2F4B9-070A-7D50-2F51-66A659B9C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959" y="438758"/>
            <a:ext cx="3734751" cy="299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lobal warming - Free ecology and environment icons">
            <a:extLst>
              <a:ext uri="{FF2B5EF4-FFF2-40B4-BE49-F238E27FC236}">
                <a16:creationId xmlns:a16="http://schemas.microsoft.com/office/drawing/2014/main" id="{537A5DD7-06F4-7B3E-E7D1-1D6EDC07D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816" y="2846452"/>
            <a:ext cx="2568102" cy="256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1D8807-216D-211B-9917-4C86838C4835}"/>
              </a:ext>
            </a:extLst>
          </p:cNvPr>
          <p:cNvSpPr txBox="1"/>
          <p:nvPr/>
        </p:nvSpPr>
        <p:spPr>
          <a:xfrm>
            <a:off x="1322535" y="2706958"/>
            <a:ext cx="408562" cy="27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[1]</a:t>
            </a:r>
            <a:endParaRPr lang="ru-RU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D9158B-425C-62A8-C4A1-4FCAD1C024CD}"/>
              </a:ext>
            </a:extLst>
          </p:cNvPr>
          <p:cNvSpPr txBox="1"/>
          <p:nvPr/>
        </p:nvSpPr>
        <p:spPr>
          <a:xfrm>
            <a:off x="6901678" y="299264"/>
            <a:ext cx="408562" cy="27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[2]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030223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4C23610-57B8-7267-D13C-922ADB808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897035"/>
            <a:ext cx="12192000" cy="616759"/>
          </a:xfrm>
        </p:spPr>
        <p:txBody>
          <a:bodyPr>
            <a:noAutofit/>
          </a:bodyPr>
          <a:lstStyle/>
          <a:p>
            <a:pPr marL="114300" indent="0" algn="ctr">
              <a:buNone/>
            </a:pPr>
            <a:r>
              <a:rPr lang="en-US" sz="4000" noProof="0" dirty="0"/>
              <a:t>Using less carbon — or none at all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5E55152-E466-174A-9F5D-112C5A527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/>
              <a:t>What is Decarbonization?</a:t>
            </a:r>
            <a:br>
              <a:rPr lang="en-US" noProof="0" dirty="0"/>
            </a:br>
            <a:endParaRPr lang="en-US" noProof="0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3C088AE-F8AA-0710-8028-92D81E978FDF}"/>
              </a:ext>
            </a:extLst>
          </p:cNvPr>
          <p:cNvGrpSpPr/>
          <p:nvPr/>
        </p:nvGrpSpPr>
        <p:grpSpPr>
          <a:xfrm>
            <a:off x="6276918" y="4267533"/>
            <a:ext cx="902825" cy="902825"/>
            <a:chOff x="4699322" y="3055716"/>
            <a:chExt cx="902825" cy="902825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730AA9B5-EDE7-84EA-9E89-E159FFD03301}"/>
                </a:ext>
              </a:extLst>
            </p:cNvPr>
            <p:cNvSpPr/>
            <p:nvPr/>
          </p:nvSpPr>
          <p:spPr>
            <a:xfrm>
              <a:off x="4699322" y="3055716"/>
              <a:ext cx="902825" cy="902825"/>
            </a:xfrm>
            <a:prstGeom prst="ellipse">
              <a:avLst/>
            </a:prstGeom>
            <a:solidFill>
              <a:srgbClr val="0AA0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8" name="Рисунок 7" descr="Флажок со сплошной заливкой">
              <a:extLst>
                <a:ext uri="{FF2B5EF4-FFF2-40B4-BE49-F238E27FC236}">
                  <a16:creationId xmlns:a16="http://schemas.microsoft.com/office/drawing/2014/main" id="{076DBF0A-4FAD-CCB0-9FB2-F4D6A088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01828" y="3158222"/>
              <a:ext cx="697812" cy="697812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E264F669-EC56-281F-D6CF-07574AD34179}"/>
              </a:ext>
            </a:extLst>
          </p:cNvPr>
          <p:cNvGrpSpPr/>
          <p:nvPr/>
        </p:nvGrpSpPr>
        <p:grpSpPr>
          <a:xfrm>
            <a:off x="1330702" y="4718945"/>
            <a:ext cx="902825" cy="902825"/>
            <a:chOff x="4699322" y="3055716"/>
            <a:chExt cx="902825" cy="902825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104DBE78-A60F-0976-48B8-61EB460DE415}"/>
                </a:ext>
              </a:extLst>
            </p:cNvPr>
            <p:cNvSpPr/>
            <p:nvPr/>
          </p:nvSpPr>
          <p:spPr>
            <a:xfrm>
              <a:off x="4699322" y="3055716"/>
              <a:ext cx="902825" cy="902825"/>
            </a:xfrm>
            <a:prstGeom prst="ellipse">
              <a:avLst/>
            </a:prstGeom>
            <a:solidFill>
              <a:srgbClr val="0AA0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20" name="Рисунок 19" descr="Флажок со сплошной заливкой">
              <a:extLst>
                <a:ext uri="{FF2B5EF4-FFF2-40B4-BE49-F238E27FC236}">
                  <a16:creationId xmlns:a16="http://schemas.microsoft.com/office/drawing/2014/main" id="{F6BA417D-8DC0-810C-38B3-068500190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01828" y="3158222"/>
              <a:ext cx="697812" cy="697812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71308CA-2C3C-B52A-D03F-1EC1C4C7A7D1}"/>
              </a:ext>
            </a:extLst>
          </p:cNvPr>
          <p:cNvGrpSpPr/>
          <p:nvPr/>
        </p:nvGrpSpPr>
        <p:grpSpPr>
          <a:xfrm>
            <a:off x="7542407" y="1097922"/>
            <a:ext cx="902825" cy="902825"/>
            <a:chOff x="4699322" y="3055716"/>
            <a:chExt cx="902825" cy="902825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A73A16F9-8189-A7A1-6579-9B4BEC653903}"/>
                </a:ext>
              </a:extLst>
            </p:cNvPr>
            <p:cNvSpPr/>
            <p:nvPr/>
          </p:nvSpPr>
          <p:spPr>
            <a:xfrm>
              <a:off x="4699322" y="3055716"/>
              <a:ext cx="902825" cy="902825"/>
            </a:xfrm>
            <a:prstGeom prst="ellipse">
              <a:avLst/>
            </a:prstGeom>
            <a:solidFill>
              <a:srgbClr val="0AA0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23" name="Рисунок 22" descr="Флажок со сплошной заливкой">
              <a:extLst>
                <a:ext uri="{FF2B5EF4-FFF2-40B4-BE49-F238E27FC236}">
                  <a16:creationId xmlns:a16="http://schemas.microsoft.com/office/drawing/2014/main" id="{5A4BAF4E-CC9B-017D-BE49-6CD2E190D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01828" y="3158222"/>
              <a:ext cx="697812" cy="697812"/>
            </a:xfrm>
            <a:prstGeom prst="rect">
              <a:avLst/>
            </a:prstGeom>
          </p:spPr>
        </p:pic>
      </p:grp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D31924EB-601B-23AD-9BB8-7DFCFABFE4FB}"/>
              </a:ext>
            </a:extLst>
          </p:cNvPr>
          <p:cNvSpPr/>
          <p:nvPr/>
        </p:nvSpPr>
        <p:spPr>
          <a:xfrm>
            <a:off x="1679050" y="2768307"/>
            <a:ext cx="8833900" cy="1001744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00A6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34362-453B-8BBF-7573-D3C8BAB60BC4}"/>
              </a:ext>
            </a:extLst>
          </p:cNvPr>
          <p:cNvSpPr txBox="1"/>
          <p:nvPr/>
        </p:nvSpPr>
        <p:spPr>
          <a:xfrm>
            <a:off x="2024225" y="1605854"/>
            <a:ext cx="3006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Absorb carbon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0445B6D-0008-6FCA-B029-96A8286F838A}"/>
              </a:ext>
            </a:extLst>
          </p:cNvPr>
          <p:cNvGrpSpPr/>
          <p:nvPr/>
        </p:nvGrpSpPr>
        <p:grpSpPr>
          <a:xfrm>
            <a:off x="1121401" y="1446829"/>
            <a:ext cx="902825" cy="902825"/>
            <a:chOff x="4699322" y="3055716"/>
            <a:chExt cx="902825" cy="902825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F62CCB5C-58D8-A396-AA41-5A5B43B6E50E}"/>
                </a:ext>
              </a:extLst>
            </p:cNvPr>
            <p:cNvSpPr/>
            <p:nvPr/>
          </p:nvSpPr>
          <p:spPr>
            <a:xfrm>
              <a:off x="4699322" y="3055716"/>
              <a:ext cx="902825" cy="902825"/>
            </a:xfrm>
            <a:prstGeom prst="ellipse">
              <a:avLst/>
            </a:prstGeom>
            <a:solidFill>
              <a:srgbClr val="0AA0D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11" name="Рисунок 10" descr="Флажок со сплошной заливкой">
              <a:extLst>
                <a:ext uri="{FF2B5EF4-FFF2-40B4-BE49-F238E27FC236}">
                  <a16:creationId xmlns:a16="http://schemas.microsoft.com/office/drawing/2014/main" id="{27F941D2-A0FA-F247-8702-41A7CD5AA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01828" y="3158222"/>
              <a:ext cx="697812" cy="69781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32372E1-003F-B437-732F-40952142B2E2}"/>
              </a:ext>
            </a:extLst>
          </p:cNvPr>
          <p:cNvSpPr txBox="1"/>
          <p:nvPr/>
        </p:nvSpPr>
        <p:spPr>
          <a:xfrm>
            <a:off x="8445231" y="1256947"/>
            <a:ext cx="3182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Less fossil fuel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B5D407-13E6-0618-7F5D-ACC93144C91F}"/>
              </a:ext>
            </a:extLst>
          </p:cNvPr>
          <p:cNvSpPr txBox="1"/>
          <p:nvPr/>
        </p:nvSpPr>
        <p:spPr>
          <a:xfrm>
            <a:off x="2233526" y="4877970"/>
            <a:ext cx="3145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Less pollution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640BF5-5D36-D919-0B60-00E11B742C5A}"/>
              </a:ext>
            </a:extLst>
          </p:cNvPr>
          <p:cNvSpPr txBox="1"/>
          <p:nvPr/>
        </p:nvSpPr>
        <p:spPr>
          <a:xfrm>
            <a:off x="7179743" y="4426557"/>
            <a:ext cx="5236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Cleaner, greener choices</a:t>
            </a:r>
          </a:p>
        </p:txBody>
      </p:sp>
    </p:spTree>
    <p:extLst>
      <p:ext uri="{BB962C8B-B14F-4D97-AF65-F5344CB8AC3E}">
        <p14:creationId xmlns:p14="http://schemas.microsoft.com/office/powerpoint/2010/main" val="1961882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мультфильм, снимок экрана, текс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42D261D-A25F-97EB-08AB-5A463D16C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79304"/>
          </a:xfrm>
          <a:prstGeom prst="rect">
            <a:avLst/>
          </a:prstGeo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D131DC04-F274-4801-3867-CE9D6565F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512000"/>
            <a:ext cx="6096000" cy="1150177"/>
          </a:xfrm>
        </p:spPr>
        <p:txBody>
          <a:bodyPr>
            <a:normAutofit/>
          </a:bodyPr>
          <a:lstStyle/>
          <a:p>
            <a:pPr marL="571500" lvl="1" indent="0">
              <a:lnSpc>
                <a:spcPct val="100000"/>
              </a:lnSpc>
              <a:buNone/>
            </a:pPr>
            <a:r>
              <a:rPr lang="en-US" sz="3200" noProof="0" dirty="0"/>
              <a:t>🌍 The planet gets cooler</a:t>
            </a:r>
            <a:br>
              <a:rPr lang="en-US" sz="3200" noProof="0" dirty="0"/>
            </a:br>
            <a:r>
              <a:rPr lang="en-US" sz="3200" noProof="0" dirty="0"/>
              <a:t>🏘️ Cities become cleaner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4B8121E-6D91-17AA-08EB-24D866C39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noProof="0" dirty="0"/>
              <a:t>Why Decarbonization Matters?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92843E-6D95-0FA5-9053-C84E5B602423}"/>
              </a:ext>
            </a:extLst>
          </p:cNvPr>
          <p:cNvSpPr txBox="1"/>
          <p:nvPr/>
        </p:nvSpPr>
        <p:spPr>
          <a:xfrm>
            <a:off x="6096000" y="1597723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2">
              <a:spcBef>
                <a:spcPts val="1000"/>
              </a:spcBef>
              <a:buSzPts val="1800"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💡  We save energy</a:t>
            </a:r>
            <a:b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🌿 Nature stays healthier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15301BA-E46F-8089-349B-C5E32790416E}"/>
              </a:ext>
            </a:extLst>
          </p:cNvPr>
          <p:cNvSpPr/>
          <p:nvPr/>
        </p:nvSpPr>
        <p:spPr>
          <a:xfrm>
            <a:off x="0" y="5466080"/>
            <a:ext cx="1270000" cy="513224"/>
          </a:xfrm>
          <a:prstGeom prst="rect">
            <a:avLst/>
          </a:prstGeom>
          <a:solidFill>
            <a:srgbClr val="00A6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AB710B-E8BD-74A5-BBEE-2C490B4C5718}"/>
              </a:ext>
            </a:extLst>
          </p:cNvPr>
          <p:cNvSpPr txBox="1"/>
          <p:nvPr/>
        </p:nvSpPr>
        <p:spPr>
          <a:xfrm>
            <a:off x="11783438" y="216677"/>
            <a:ext cx="408562" cy="27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[3]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01248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The Best Trucking Routes in America: A Guide for Long-Haul Drivers">
            <a:extLst>
              <a:ext uri="{FF2B5EF4-FFF2-40B4-BE49-F238E27FC236}">
                <a16:creationId xmlns:a16="http://schemas.microsoft.com/office/drawing/2014/main" id="{3761B6B0-65DC-F0EB-6E9D-29278BD50D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7" r="47926" b="13793"/>
          <a:stretch>
            <a:fillRect/>
          </a:stretch>
        </p:blipFill>
        <p:spPr bwMode="auto">
          <a:xfrm>
            <a:off x="3039266" y="-13235"/>
            <a:ext cx="3061101" cy="549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DFD69D7-B8FF-0B36-2E95-D98AAB8A7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83" r="4454" b="6803"/>
          <a:stretch>
            <a:fillRect/>
          </a:stretch>
        </p:blipFill>
        <p:spPr bwMode="auto">
          <a:xfrm>
            <a:off x="6096000" y="-9254"/>
            <a:ext cx="3034899" cy="549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 farmers could save a lot of water — but profits would drop - CalMatters">
            <a:extLst>
              <a:ext uri="{FF2B5EF4-FFF2-40B4-BE49-F238E27FC236}">
                <a16:creationId xmlns:a16="http://schemas.microsoft.com/office/drawing/2014/main" id="{CA93D015-8C8A-A5FE-E7D5-F4795D79A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7" t="153" r="48756" b="3"/>
          <a:stretch>
            <a:fillRect/>
          </a:stretch>
        </p:blipFill>
        <p:spPr bwMode="auto">
          <a:xfrm>
            <a:off x="9130899" y="-9254"/>
            <a:ext cx="3061101" cy="549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3062FC-81AE-8A94-A602-72CE978A3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1" r="37264"/>
          <a:stretch>
            <a:fillRect/>
          </a:stretch>
        </p:blipFill>
        <p:spPr bwMode="auto">
          <a:xfrm>
            <a:off x="0" y="-4627"/>
            <a:ext cx="3043633" cy="5490556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391271B-C20B-9384-A823-4ED7A429E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Why We Talk About Farms?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55290-444C-2FE1-E8CB-E17C7419B0E7}"/>
              </a:ext>
            </a:extLst>
          </p:cNvPr>
          <p:cNvSpPr txBox="1"/>
          <p:nvPr/>
        </p:nvSpPr>
        <p:spPr>
          <a:xfrm>
            <a:off x="1" y="5490628"/>
            <a:ext cx="30261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Huge land areas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F9C026-15E1-BDD8-D07A-8988C5AEDCDF}"/>
              </a:ext>
            </a:extLst>
          </p:cNvPr>
          <p:cNvSpPr txBox="1"/>
          <p:nvPr/>
        </p:nvSpPr>
        <p:spPr>
          <a:xfrm>
            <a:off x="9130899" y="5490628"/>
            <a:ext cx="30174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Lots of water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37F9BB-F4EA-4D47-867F-1B3F1C60580B}"/>
              </a:ext>
            </a:extLst>
          </p:cNvPr>
          <p:cNvSpPr txBox="1"/>
          <p:nvPr/>
        </p:nvSpPr>
        <p:spPr>
          <a:xfrm>
            <a:off x="6078531" y="5490628"/>
            <a:ext cx="30174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Diesel fuel for machines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9117FB-86B7-B28C-A7C3-5D1EA7F4D784}"/>
              </a:ext>
            </a:extLst>
          </p:cNvPr>
          <p:cNvSpPr txBox="1"/>
          <p:nvPr/>
        </p:nvSpPr>
        <p:spPr>
          <a:xfrm>
            <a:off x="-60355" y="5192317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[4]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CAFA5C-7AEC-A76B-0B49-4CD4ECB880D5}"/>
              </a:ext>
            </a:extLst>
          </p:cNvPr>
          <p:cNvSpPr txBox="1"/>
          <p:nvPr/>
        </p:nvSpPr>
        <p:spPr>
          <a:xfrm>
            <a:off x="3047999" y="5490628"/>
            <a:ext cx="30436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Long trips for delivery</a:t>
            </a:r>
            <a:endParaRPr lang="ru-RU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DD8DBC-FBAD-DA3F-F05F-40CCA5B8142A}"/>
              </a:ext>
            </a:extLst>
          </p:cNvPr>
          <p:cNvSpPr txBox="1"/>
          <p:nvPr/>
        </p:nvSpPr>
        <p:spPr>
          <a:xfrm>
            <a:off x="9157101" y="5192318"/>
            <a:ext cx="3802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[7]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6700D6-55F2-84B4-526C-EA23737B01AA}"/>
              </a:ext>
            </a:extLst>
          </p:cNvPr>
          <p:cNvSpPr txBox="1"/>
          <p:nvPr/>
        </p:nvSpPr>
        <p:spPr>
          <a:xfrm>
            <a:off x="3043631" y="5208930"/>
            <a:ext cx="4362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[5]</a:t>
            </a:r>
            <a:endParaRPr lang="ru-RU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1C0722-5B3B-29FF-71C2-4DD546A37635}"/>
              </a:ext>
            </a:extLst>
          </p:cNvPr>
          <p:cNvSpPr txBox="1"/>
          <p:nvPr/>
        </p:nvSpPr>
        <p:spPr>
          <a:xfrm>
            <a:off x="6151987" y="5208929"/>
            <a:ext cx="4362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[6]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90982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F1FA099-3A43-E848-EDD5-E3C0ADF5D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What is a Vertical Farm?</a:t>
            </a:r>
            <a:endParaRPr lang="ru-RU" sz="4000" dirty="0"/>
          </a:p>
        </p:txBody>
      </p:sp>
      <p:pic>
        <p:nvPicPr>
          <p:cNvPr id="1026" name="Picture 2" descr="What Problems Can Vertical Farming Help Solve? - Vitabeam">
            <a:extLst>
              <a:ext uri="{FF2B5EF4-FFF2-40B4-BE49-F238E27FC236}">
                <a16:creationId xmlns:a16="http://schemas.microsoft.com/office/drawing/2014/main" id="{F957FE9E-D361-9E0C-10CB-32D907AFC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09650"/>
            <a:ext cx="5755239" cy="383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8CF915-74F7-EC94-616A-6B730E08F267}"/>
              </a:ext>
            </a:extLst>
          </p:cNvPr>
          <p:cNvSpPr txBox="1"/>
          <p:nvPr/>
        </p:nvSpPr>
        <p:spPr>
          <a:xfrm>
            <a:off x="648000" y="2453251"/>
            <a:ext cx="5117471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 vertical farm is a tall </a:t>
            </a:r>
            <a:r>
              <a:rPr lang="en-US" sz="2800" dirty="0">
                <a:solidFill>
                  <a:srgbClr val="0AA9DC"/>
                </a:solidFill>
              </a:rPr>
              <a:t>building</a:t>
            </a:r>
            <a:r>
              <a:rPr lang="en-US" sz="2800" dirty="0"/>
              <a:t> where food grows in stacked layers — like shelves!</a:t>
            </a:r>
            <a:endParaRPr lang="ru-RU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9E8A0B-9B7E-A656-621D-74E435CF4427}"/>
              </a:ext>
            </a:extLst>
          </p:cNvPr>
          <p:cNvSpPr txBox="1"/>
          <p:nvPr/>
        </p:nvSpPr>
        <p:spPr>
          <a:xfrm>
            <a:off x="6027345" y="5040572"/>
            <a:ext cx="3825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[8]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036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E20C00F-7351-BE05-13C2-4310C04D8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What is a Vertical Farm?</a:t>
            </a:r>
            <a:endParaRPr lang="ru-RU" sz="4000" dirty="0"/>
          </a:p>
        </p:txBody>
      </p:sp>
      <p:pic>
        <p:nvPicPr>
          <p:cNvPr id="2054" name="Picture 6" descr="Green Pie In The Sky? Vertical Farming Is On The Rise In Newark : The Salt  : NPR">
            <a:extLst>
              <a:ext uri="{FF2B5EF4-FFF2-40B4-BE49-F238E27FC236}">
                <a16:creationId xmlns:a16="http://schemas.microsoft.com/office/drawing/2014/main" id="{6EAC0B6B-AC57-AB7F-8764-A9F128299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000" y="1523088"/>
            <a:ext cx="5754797" cy="381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857D3F81-3D0A-6C70-00CA-170C0D938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00" y="2130086"/>
            <a:ext cx="5263913" cy="2597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kumimoji="0" lang="en-US" sz="2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Plants grow </a:t>
            </a:r>
            <a:r>
              <a:rPr kumimoji="0" lang="en-US" sz="2800" b="0" i="0" u="none" strike="noStrike" cap="none" normalizeH="0" baseline="0" noProof="0" dirty="0">
                <a:ln>
                  <a:noFill/>
                </a:ln>
                <a:solidFill>
                  <a:srgbClr val="0AA9DC"/>
                </a:solidFill>
                <a:effectLst/>
                <a:latin typeface="Arial" panose="020B0604020202020204" pitchFamily="34" charset="0"/>
              </a:rPr>
              <a:t>indoors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kumimoji="0" lang="en-US" sz="2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Special lights help them grow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kumimoji="0" lang="en-US" sz="2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No </a:t>
            </a:r>
            <a:r>
              <a:rPr kumimoji="0" lang="en-US" sz="2800" b="0" i="0" u="none" strike="noStrike" cap="none" normalizeH="0" baseline="0" noProof="0" dirty="0">
                <a:ln>
                  <a:noFill/>
                </a:ln>
                <a:solidFill>
                  <a:srgbClr val="E1341E"/>
                </a:solidFill>
                <a:effectLst/>
                <a:latin typeface="Arial" panose="020B0604020202020204" pitchFamily="34" charset="0"/>
              </a:rPr>
              <a:t>soil</a:t>
            </a:r>
            <a:r>
              <a:rPr kumimoji="0" lang="en-US" sz="2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is needed — just water and nutrients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C0E6C1-144B-4B9E-E168-5D1C6D10C3D0}"/>
              </a:ext>
            </a:extLst>
          </p:cNvPr>
          <p:cNvSpPr txBox="1"/>
          <p:nvPr/>
        </p:nvSpPr>
        <p:spPr>
          <a:xfrm>
            <a:off x="6138000" y="5336112"/>
            <a:ext cx="57547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1" dirty="0">
                <a:solidFill>
                  <a:schemeClr val="tx1"/>
                </a:solidFill>
                <a:effectLst/>
                <a:latin typeface="+mn-lt"/>
              </a:rPr>
              <a:t>Source: </a:t>
            </a:r>
            <a:r>
              <a:rPr lang="en-US" sz="1200" b="0" i="1" dirty="0" err="1">
                <a:solidFill>
                  <a:schemeClr val="tx1"/>
                </a:solidFill>
                <a:effectLst/>
                <a:latin typeface="+mn-lt"/>
              </a:rPr>
              <a:t>AeroFarms</a:t>
            </a:r>
            <a:endParaRPr lang="ru-RU" sz="1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8836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EU-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7348A"/>
      </a:accent1>
      <a:accent2>
        <a:srgbClr val="F7A700"/>
      </a:accent2>
      <a:accent3>
        <a:srgbClr val="FFDB00"/>
      </a:accent3>
      <a:accent4>
        <a:srgbClr val="51AE32"/>
      </a:accent4>
      <a:accent5>
        <a:srgbClr val="0AA9DC"/>
      </a:accent5>
      <a:accent6>
        <a:srgbClr val="951A80"/>
      </a:accent6>
      <a:hlink>
        <a:srgbClr val="27338A"/>
      </a:hlink>
      <a:folHlink>
        <a:srgbClr val="09A8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">
  <a:themeElements>
    <a:clrScheme name="EU-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7348A"/>
      </a:accent1>
      <a:accent2>
        <a:srgbClr val="F7A700"/>
      </a:accent2>
      <a:accent3>
        <a:srgbClr val="FFDB00"/>
      </a:accent3>
      <a:accent4>
        <a:srgbClr val="51AE32"/>
      </a:accent4>
      <a:accent5>
        <a:srgbClr val="0AA9DC"/>
      </a:accent5>
      <a:accent6>
        <a:srgbClr val="951A80"/>
      </a:accent6>
      <a:hlink>
        <a:srgbClr val="27338A"/>
      </a:hlink>
      <a:folHlink>
        <a:srgbClr val="09A8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FE7388EFDC6A14886151D2847A44A62" ma:contentTypeVersion="12" ma:contentTypeDescription="Создание документа." ma:contentTypeScope="" ma:versionID="ee5b8767d328986928fc6e7750fadc53">
  <xsd:schema xmlns:xsd="http://www.w3.org/2001/XMLSchema" xmlns:xs="http://www.w3.org/2001/XMLSchema" xmlns:p="http://schemas.microsoft.com/office/2006/metadata/properties" xmlns:ns2="63aa5b15-39d7-45b2-bcef-885aee5efe7a" xmlns:ns3="89ffeae6-ddd6-4585-b473-51acd2417728" targetNamespace="http://schemas.microsoft.com/office/2006/metadata/properties" ma:root="true" ma:fieldsID="15f1d118bb548cbe62671e4f10bb600f" ns2:_="" ns3:_="">
    <xsd:import namespace="63aa5b15-39d7-45b2-bcef-885aee5efe7a"/>
    <xsd:import namespace="89ffeae6-ddd6-4585-b473-51acd24177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aa5b15-39d7-45b2-bcef-885aee5efe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8b6d6fff-1a6f-47fc-95d9-f16ed1d734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ffeae6-ddd6-4585-b473-51acd241772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fb6c69a-8d4e-47d2-ab49-7342cfce6795}" ma:internalName="TaxCatchAll" ma:showField="CatchAllData" ma:web="89ffeae6-ddd6-4585-b473-51acd24177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9ffeae6-ddd6-4585-b473-51acd2417728" xsi:nil="true"/>
    <lcf76f155ced4ddcb4097134ff3c332f xmlns="63aa5b15-39d7-45b2-bcef-885aee5efe7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6C09A1-261F-46A7-9662-DA3755A6EE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A6C4FF-BF40-4D4C-91C3-CEC1A9E8C5E3}"/>
</file>

<file path=customXml/itemProps3.xml><?xml version="1.0" encoding="utf-8"?>
<ds:datastoreItem xmlns:ds="http://schemas.openxmlformats.org/officeDocument/2006/customXml" ds:itemID="{B1BE5676-B090-446E-BEB0-F9E4BAF9A35D}">
  <ds:schemaRefs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63aa5b15-39d7-45b2-bcef-885aee5efe7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7035</TotalTime>
  <Words>1015</Words>
  <Application>Microsoft Office PowerPoint</Application>
  <PresentationFormat>Широкоэкранный</PresentationFormat>
  <Paragraphs>141</Paragraphs>
  <Slides>30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Open Sans</vt:lpstr>
      <vt:lpstr>Office</vt:lpstr>
      <vt:lpstr>1_Office</vt:lpstr>
      <vt:lpstr>EDU-CIRC Rete transfrontaliera per la formazione sull’economia circolare e la decarbonizzazione nella produzione  Grenzübergreifendes Netzwerk zur Aus- und Weiterbildung in Kreislaufwirtschaft und Dekarbonisierung in der Produktion</vt:lpstr>
      <vt:lpstr>Workshop Vertical Farms</vt:lpstr>
      <vt:lpstr>The Earth is getting hotter</vt:lpstr>
      <vt:lpstr>What is CO₂? </vt:lpstr>
      <vt:lpstr>What is Decarbonization? </vt:lpstr>
      <vt:lpstr>Why Decarbonization Matters?</vt:lpstr>
      <vt:lpstr>Why We Talk About Farms?</vt:lpstr>
      <vt:lpstr>What is a Vertical Farm?</vt:lpstr>
      <vt:lpstr>What is a Vertical Farm?</vt:lpstr>
      <vt:lpstr>How does a Vertical Farm work?</vt:lpstr>
      <vt:lpstr>How Vertical Farms Work: Hydroponics </vt:lpstr>
      <vt:lpstr>How Vertical Farms Work: Aeroponics </vt:lpstr>
      <vt:lpstr>How Vertical Farms Work: Aquaponics </vt:lpstr>
      <vt:lpstr>QUIZ: What can you grow in vertical farm?</vt:lpstr>
      <vt:lpstr>QUIZ: What can you grow in vertical farm?</vt:lpstr>
      <vt:lpstr>How Do Vertical Farms Help the Earth? </vt:lpstr>
      <vt:lpstr>Challenges of Vertical Farms</vt:lpstr>
      <vt:lpstr>What About The Energy?</vt:lpstr>
      <vt:lpstr>Comparing Farms</vt:lpstr>
      <vt:lpstr>What Can the Future Look Like? </vt:lpstr>
      <vt:lpstr>What Can the Future Look Like? </vt:lpstr>
      <vt:lpstr>What Can the Future Look Like? </vt:lpstr>
      <vt:lpstr>How To Design a Vertical Farm?</vt:lpstr>
      <vt:lpstr>How To Design a Vertical Farm?</vt:lpstr>
      <vt:lpstr>How To Design a Vertical Farm?</vt:lpstr>
      <vt:lpstr>How To Design a Vertical Farm?</vt:lpstr>
      <vt:lpstr>It’s time for you to contribute!</vt:lpstr>
      <vt:lpstr>Let’s Talk About It</vt:lpstr>
      <vt:lpstr>References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Paolo Celotto</dc:creator>
  <cp:lastModifiedBy>Komyshan Viktor (Stud.)</cp:lastModifiedBy>
  <cp:revision>21</cp:revision>
  <dcterms:created xsi:type="dcterms:W3CDTF">2024-03-13T14:37:45Z</dcterms:created>
  <dcterms:modified xsi:type="dcterms:W3CDTF">2025-08-11T09:15:37Z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0x0101008FE7388EFDC6A14886151D2847A44A62</vt:lpwstr>
  </property>
</Properties>
</file>