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4" r:id="rId5"/>
  </p:sldMasterIdLst>
  <p:notesMasterIdLst>
    <p:notesMasterId r:id="rId29"/>
  </p:notesMasterIdLst>
  <p:sldIdLst>
    <p:sldId id="256" r:id="rId6"/>
    <p:sldId id="257" r:id="rId7"/>
    <p:sldId id="258" r:id="rId8"/>
    <p:sldId id="261" r:id="rId9"/>
    <p:sldId id="263" r:id="rId10"/>
    <p:sldId id="264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79" r:id="rId19"/>
    <p:sldId id="285" r:id="rId20"/>
    <p:sldId id="286" r:id="rId21"/>
    <p:sldId id="280" r:id="rId22"/>
    <p:sldId id="282" r:id="rId23"/>
    <p:sldId id="287" r:id="rId24"/>
    <p:sldId id="283" r:id="rId25"/>
    <p:sldId id="270" r:id="rId26"/>
    <p:sldId id="272" r:id="rId27"/>
    <p:sldId id="271" r:id="rId28"/>
  </p:sldIdLst>
  <p:sldSz cx="12192000" cy="6858000"/>
  <p:notesSz cx="6858000" cy="9144000"/>
  <p:embeddedFontLs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BDF31C-941E-4D8D-91FF-D6C1F2E937B2}">
          <p14:sldIdLst>
            <p14:sldId id="256"/>
            <p14:sldId id="257"/>
            <p14:sldId id="258"/>
            <p14:sldId id="261"/>
            <p14:sldId id="263"/>
            <p14:sldId id="264"/>
            <p14:sldId id="273"/>
            <p14:sldId id="274"/>
            <p14:sldId id="275"/>
            <p14:sldId id="276"/>
            <p14:sldId id="277"/>
            <p14:sldId id="278"/>
            <p14:sldId id="284"/>
            <p14:sldId id="279"/>
            <p14:sldId id="285"/>
            <p14:sldId id="286"/>
            <p14:sldId id="280"/>
            <p14:sldId id="282"/>
            <p14:sldId id="287"/>
            <p14:sldId id="283"/>
            <p14:sldId id="270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YdSxjlXFNh6Sd1slOAq959vCX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9DC"/>
    <a:srgbClr val="E1341E"/>
    <a:srgbClr val="FFED00"/>
    <a:srgbClr val="00A6E1"/>
    <a:srgbClr val="0A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1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4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648000" y="2520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>
            <a:spLocks noGrp="1"/>
          </p:cNvSpPr>
          <p:nvPr>
            <p:ph type="pic" idx="2"/>
          </p:nvPr>
        </p:nvSpPr>
        <p:spPr>
          <a:xfrm>
            <a:off x="5832000" y="648000"/>
            <a:ext cx="5760000" cy="478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648000" y="252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48000" y="3780000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ctrTitle"/>
          </p:nvPr>
        </p:nvSpPr>
        <p:spPr>
          <a:xfrm>
            <a:off x="648000" y="2160000"/>
            <a:ext cx="1098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ubTitle" idx="1"/>
          </p:nvPr>
        </p:nvSpPr>
        <p:spPr>
          <a:xfrm>
            <a:off x="648000" y="4140000"/>
            <a:ext cx="109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648000" y="3060000"/>
            <a:ext cx="1098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/>
          <p:nvPr/>
        </p:nvSpPr>
        <p:spPr>
          <a:xfrm>
            <a:off x="648000" y="2160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it-IT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Mastertitelformat bearbeiten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>
  <p:cSld name="Inhalt mit Überschrif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5832000" y="648000"/>
            <a:ext cx="57600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48000" y="252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648000" y="3780000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>
            <a:spLocks noGrp="1"/>
          </p:cNvSpPr>
          <p:nvPr>
            <p:ph type="pic" idx="2"/>
          </p:nvPr>
        </p:nvSpPr>
        <p:spPr>
          <a:xfrm>
            <a:off x="5832000" y="648000"/>
            <a:ext cx="5760000" cy="478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648000" y="252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648000" y="3780000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48000" y="1512000"/>
            <a:ext cx="109800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48000" y="151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28000" y="151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648000" y="1512000"/>
            <a:ext cx="54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6228000" y="1512000"/>
            <a:ext cx="54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48000" y="2592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228000" y="2592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648000" y="252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832000" y="648000"/>
            <a:ext cx="57600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648000" y="3780000"/>
            <a:ext cx="43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A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5"/>
          <p:cNvSpPr/>
          <p:nvPr/>
        </p:nvSpPr>
        <p:spPr>
          <a:xfrm rot="5400000">
            <a:off x="-1" y="-1"/>
            <a:ext cx="2188723" cy="2188723"/>
          </a:xfrm>
          <a:prstGeom prst="rtTriangle">
            <a:avLst/>
          </a:prstGeom>
          <a:solidFill>
            <a:srgbClr val="6CC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712" y="5709094"/>
            <a:ext cx="3280117" cy="97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5"/>
          <p:cNvSpPr txBox="1"/>
          <p:nvPr/>
        </p:nvSpPr>
        <p:spPr>
          <a:xfrm>
            <a:off x="9025128" y="5654231"/>
            <a:ext cx="2715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Europa noch näher</a:t>
            </a:r>
            <a:b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Un’Europa più vicina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" name="Google Shape;10;p5"/>
          <p:cNvCxnSpPr/>
          <p:nvPr/>
        </p:nvCxnSpPr>
        <p:spPr>
          <a:xfrm>
            <a:off x="629712" y="5584723"/>
            <a:ext cx="109982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5"/>
          <p:cNvSpPr txBox="1"/>
          <p:nvPr/>
        </p:nvSpPr>
        <p:spPr>
          <a:xfrm>
            <a:off x="555115" y="549367"/>
            <a:ext cx="70713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Interreg VI – A Italia - Österreich</a:t>
            </a:r>
            <a:b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Kooperationsprogramm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Programma di cooperazione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2021-2027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48000" y="3060000"/>
            <a:ext cx="10980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48000" y="2160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DC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AA9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8"/>
          <p:cNvSpPr/>
          <p:nvPr/>
        </p:nvSpPr>
        <p:spPr>
          <a:xfrm>
            <a:off x="0" y="5904000"/>
            <a:ext cx="12192000" cy="954000"/>
          </a:xfrm>
          <a:prstGeom prst="rect">
            <a:avLst/>
          </a:prstGeom>
          <a:solidFill>
            <a:srgbClr val="0AA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00667" y="6048000"/>
            <a:ext cx="2227333" cy="66218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/>
          <p:nvPr/>
        </p:nvSpPr>
        <p:spPr>
          <a:xfrm>
            <a:off x="555116" y="6002280"/>
            <a:ext cx="54711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Interreg VI – A Italia - Österreich</a:t>
            </a:r>
            <a:br>
              <a:rPr lang="it-IT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Kooperationsprogramm | Programma di cooperazione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2021-2027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bdoileurope.com/developing-health-gummies-a-guide-to-ingredients-and-considerations/" TargetMode="External"/><Relationship Id="rId13" Type="http://schemas.openxmlformats.org/officeDocument/2006/relationships/hyperlink" Target="https://www.pinterest.com/pin/1128855462819280340/" TargetMode="External"/><Relationship Id="rId3" Type="http://schemas.openxmlformats.org/officeDocument/2006/relationships/hyperlink" Target="https://ionscience.com/en/news/celebrating-world-health-day-2024-how-ion-science-continues-to-champion-global-health-safety/" TargetMode="External"/><Relationship Id="rId7" Type="http://schemas.openxmlformats.org/officeDocument/2006/relationships/hyperlink" Target="https://www.protrade.co.uk/blog/ultimate-guide-to-polyurethane-glue-and-an-alternative/" TargetMode="External"/><Relationship Id="rId12" Type="http://schemas.openxmlformats.org/officeDocument/2006/relationships/hyperlink" Target="https://www.freepik.com/premium-photo/furniture-assembly-man-collects-wooden-furniture-furniture-assembler-with-screwdriver-master-with-tools-repairs-furniture-dad-collects-furniture-home_51177833.htm" TargetMode="External"/><Relationship Id="rId2" Type="http://schemas.openxmlformats.org/officeDocument/2006/relationships/hyperlink" Target="https://www.flaticon.com/ru/free-icon/global-warming_3993522" TargetMode="External"/><Relationship Id="rId16" Type="http://schemas.openxmlformats.org/officeDocument/2006/relationships/hyperlink" Target="https://www.sinopiamilkpaint.com/recip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libaba.com/product-detail/Hot-Sale-Cooling-Pad-Phenolic-Resin_60579519361.html" TargetMode="External"/><Relationship Id="rId11" Type="http://schemas.openxmlformats.org/officeDocument/2006/relationships/hyperlink" Target="https://www.instructables.com/DIY-wooden-5-iPad-Dock-Stand/" TargetMode="External"/><Relationship Id="rId5" Type="http://schemas.openxmlformats.org/officeDocument/2006/relationships/hyperlink" Target="https://rigalit.lt/en/content/21-selection-of-glue-for-wood" TargetMode="External"/><Relationship Id="rId15" Type="http://schemas.openxmlformats.org/officeDocument/2006/relationships/hyperlink" Target="https://food-hacks.wonderhowto.com/how-to/make-freakin-great-cup-joe-without-any-coffee-swag-0165927/" TargetMode="External"/><Relationship Id="rId10" Type="http://schemas.openxmlformats.org/officeDocument/2006/relationships/hyperlink" Target="https://www.cphi-online.com/product/porcine-gelatin-tannate/" TargetMode="External"/><Relationship Id="rId4" Type="http://schemas.openxmlformats.org/officeDocument/2006/relationships/hyperlink" Target="https://www.vecteezy.com/vector-art/21188767-green-and-polluted-city-for-diagram-web-design-brochure-template-layout-banner-vector-illustration" TargetMode="External"/><Relationship Id="rId9" Type="http://schemas.openxmlformats.org/officeDocument/2006/relationships/hyperlink" Target="https://www.tridge.com/intelligences/potato-starch/BY/supplier" TargetMode="External"/><Relationship Id="rId14" Type="http://schemas.openxmlformats.org/officeDocument/2006/relationships/hyperlink" Target="https://www.istockphoto.com/vector/alcohol-lamp-gm1219210254-35655439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116"/>
            <a:ext cx="12280392" cy="5648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0" y="5568696"/>
            <a:ext cx="12280392" cy="1755647"/>
          </a:xfrm>
          <a:prstGeom prst="rect">
            <a:avLst/>
          </a:prstGeom>
          <a:solidFill>
            <a:srgbClr val="0AA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2660904" y="1663361"/>
            <a:ext cx="8400386" cy="305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"/>
              <a:buNone/>
            </a:pPr>
            <a:r>
              <a:rPr lang="en-US" sz="4800" b="1" noProof="0" dirty="0">
                <a:latin typeface="Open Sans"/>
                <a:ea typeface="Open Sans"/>
                <a:cs typeface="Open Sans"/>
                <a:sym typeface="Open Sans"/>
              </a:rPr>
              <a:t>EDU-CIRC</a:t>
            </a:r>
            <a:br>
              <a:rPr lang="en-US" sz="4800" b="1" noProof="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Rete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transfrontaliera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per la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formazione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sull’economia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circolare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e la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decarbonizzazione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nella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produzione</a:t>
            </a:r>
            <a:b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Grenzübergreifendes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Netzwerk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zur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Aus- und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Weiterbildung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Kreislaufwirtschaft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und </a:t>
            </a:r>
            <a:r>
              <a:rPr lang="en-US" sz="2400" b="1" noProof="0" dirty="0" err="1">
                <a:latin typeface="Open Sans"/>
                <a:ea typeface="Open Sans"/>
                <a:cs typeface="Open Sans"/>
                <a:sym typeface="Open Sans"/>
              </a:rPr>
              <a:t>Dekarbonisierung</a:t>
            </a:r>
            <a:r>
              <a:rPr lang="en-US" sz="2400" b="1" noProof="0" dirty="0">
                <a:latin typeface="Open Sans"/>
                <a:ea typeface="Open Sans"/>
                <a:cs typeface="Open Sans"/>
                <a:sym typeface="Open Sans"/>
              </a:rPr>
              <a:t> in der Produktion</a:t>
            </a: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12" y="5709094"/>
            <a:ext cx="3280117" cy="97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55116" y="549367"/>
            <a:ext cx="54711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Interreg VI – A Italia - Österreich</a:t>
            </a:r>
            <a:endParaRPr lang="en-US" sz="24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9025128" y="5654231"/>
            <a:ext cx="2715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Europa </a:t>
            </a:r>
            <a:r>
              <a:rPr lang="en-US" sz="1800" b="1" noProof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noch</a:t>
            </a:r>
            <a:r>
              <a:rPr lang="en-US" sz="18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noProof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näher</a:t>
            </a:r>
            <a:br>
              <a:rPr lang="en-US" sz="18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1" noProof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Un’Europa</a:t>
            </a:r>
            <a:r>
              <a:rPr lang="en-US" sz="18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noProof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1800" b="1" noProof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noProof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vicina</a:t>
            </a:r>
            <a:endParaRPr lang="en-US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oy Protein Vs Soy Protein Isolate: What's The Difference And How Are They  Used?">
            <a:extLst>
              <a:ext uri="{FF2B5EF4-FFF2-40B4-BE49-F238E27FC236}">
                <a16:creationId xmlns:a16="http://schemas.microsoft.com/office/drawing/2014/main" id="{8007C254-4DCD-7816-24EB-8463AA19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44" y="986903"/>
            <a:ext cx="2581129" cy="19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532E71-312C-474C-766D-6A3F5DC2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BIO-Glue?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EFEDA-3ABA-F607-6CB0-B1F4ED8BA636}"/>
              </a:ext>
            </a:extLst>
          </p:cNvPr>
          <p:cNvSpPr txBox="1"/>
          <p:nvPr/>
        </p:nvSpPr>
        <p:spPr>
          <a:xfrm>
            <a:off x="454672" y="2105269"/>
            <a:ext cx="37672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A9DC"/>
                </a:solidFill>
              </a:rPr>
              <a:t>BIO-Glue</a:t>
            </a:r>
            <a:r>
              <a:rPr lang="en-US" sz="2800" dirty="0"/>
              <a:t> is a glue produced wholly or partly from renewable bio-materials</a:t>
            </a:r>
            <a:endParaRPr lang="ru-RU" sz="2800" dirty="0"/>
          </a:p>
        </p:txBody>
      </p:sp>
      <p:pic>
        <p:nvPicPr>
          <p:cNvPr id="3076" name="Picture 4" descr="Gelatin Benefits, Uses, Recipes, Nutrition and More - Dr. Axe">
            <a:extLst>
              <a:ext uri="{FF2B5EF4-FFF2-40B4-BE49-F238E27FC236}">
                <a16:creationId xmlns:a16="http://schemas.microsoft.com/office/drawing/2014/main" id="{EC2D35CE-4F2D-1C30-BA50-CEBDD788B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r="3898"/>
          <a:stretch>
            <a:fillRect/>
          </a:stretch>
        </p:blipFill>
        <p:spPr bwMode="auto">
          <a:xfrm>
            <a:off x="8938976" y="986740"/>
            <a:ext cx="2798352" cy="19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5B827-C0ED-A5A3-60C8-316896054670}"/>
              </a:ext>
            </a:extLst>
          </p:cNvPr>
          <p:cNvSpPr txBox="1"/>
          <p:nvPr/>
        </p:nvSpPr>
        <p:spPr>
          <a:xfrm>
            <a:off x="8938977" y="2922750"/>
            <a:ext cx="27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Gelatin</a:t>
            </a:r>
            <a:endParaRPr lang="ru-RU" dirty="0"/>
          </a:p>
        </p:txBody>
      </p:sp>
      <p:pic>
        <p:nvPicPr>
          <p:cNvPr id="3078" name="Picture 6" descr="An introduction to potato starch production - Potatoworld">
            <a:extLst>
              <a:ext uri="{FF2B5EF4-FFF2-40B4-BE49-F238E27FC236}">
                <a16:creationId xmlns:a16="http://schemas.microsoft.com/office/drawing/2014/main" id="{ED0A4F57-043D-C5A9-81C3-54E1339D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5" y="3666132"/>
            <a:ext cx="2787400" cy="15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429A55-C92E-6CBA-2B45-7D59E81053D9}"/>
              </a:ext>
            </a:extLst>
          </p:cNvPr>
          <p:cNvSpPr txBox="1"/>
          <p:nvPr/>
        </p:nvSpPr>
        <p:spPr>
          <a:xfrm>
            <a:off x="4635568" y="5166537"/>
            <a:ext cx="325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Starch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302BB-3DE0-CDC2-098E-D732EC18F9D7}"/>
              </a:ext>
            </a:extLst>
          </p:cNvPr>
          <p:cNvSpPr txBox="1"/>
          <p:nvPr/>
        </p:nvSpPr>
        <p:spPr>
          <a:xfrm>
            <a:off x="4793744" y="2973672"/>
            <a:ext cx="2581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Soy protein</a:t>
            </a:r>
            <a:endParaRPr lang="ru-RU" dirty="0"/>
          </a:p>
        </p:txBody>
      </p:sp>
      <p:pic>
        <p:nvPicPr>
          <p:cNvPr id="3084" name="Picture 12" descr="Tannin | Definition, In Plants, Uses, &amp; Facts | Britannica">
            <a:extLst>
              <a:ext uri="{FF2B5EF4-FFF2-40B4-BE49-F238E27FC236}">
                <a16:creationId xmlns:a16="http://schemas.microsoft.com/office/drawing/2014/main" id="{DDE1DE74-7377-B78D-F602-A6A7AC05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79" y="3386268"/>
            <a:ext cx="2712850" cy="17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B72E7D-48E6-5E6A-43B5-52BE3A07D0C2}"/>
              </a:ext>
            </a:extLst>
          </p:cNvPr>
          <p:cNvSpPr txBox="1"/>
          <p:nvPr/>
        </p:nvSpPr>
        <p:spPr>
          <a:xfrm>
            <a:off x="9034360" y="5193037"/>
            <a:ext cx="2581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Tannin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91F3B-1F3B-D39B-F9FD-1A70E3727AF3}"/>
              </a:ext>
            </a:extLst>
          </p:cNvPr>
          <p:cNvSpPr txBox="1"/>
          <p:nvPr/>
        </p:nvSpPr>
        <p:spPr>
          <a:xfrm>
            <a:off x="4703458" y="2658220"/>
            <a:ext cx="3270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[7] </a:t>
            </a:r>
            <a:endParaRPr lang="ru-RU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7DDB0-C446-55E8-3190-ACF19D89114C}"/>
              </a:ext>
            </a:extLst>
          </p:cNvPr>
          <p:cNvSpPr txBox="1"/>
          <p:nvPr/>
        </p:nvSpPr>
        <p:spPr>
          <a:xfrm>
            <a:off x="8865739" y="2676529"/>
            <a:ext cx="3372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[8] </a:t>
            </a:r>
            <a:endParaRPr lang="ru-RU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BB0EE-604C-DBD2-B27E-1A70D7BFBBFD}"/>
              </a:ext>
            </a:extLst>
          </p:cNvPr>
          <p:cNvSpPr txBox="1"/>
          <p:nvPr/>
        </p:nvSpPr>
        <p:spPr>
          <a:xfrm>
            <a:off x="4703458" y="4974661"/>
            <a:ext cx="3281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[9] </a:t>
            </a:r>
            <a:endParaRPr lang="ru-RU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4F86D-D31C-B9BB-9AAE-10280BDA2CF7}"/>
              </a:ext>
            </a:extLst>
          </p:cNvPr>
          <p:cNvSpPr txBox="1"/>
          <p:nvPr/>
        </p:nvSpPr>
        <p:spPr>
          <a:xfrm>
            <a:off x="8828101" y="4974660"/>
            <a:ext cx="4277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[10]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5540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3616E4-EFB1-EFD4-223C-04915A1F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bio-glues</a:t>
            </a:r>
            <a:endParaRPr lang="ru-RU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E5137D7-A7C1-3262-6795-3BEC3ECCDD92}"/>
              </a:ext>
            </a:extLst>
          </p:cNvPr>
          <p:cNvGrpSpPr/>
          <p:nvPr/>
        </p:nvGrpSpPr>
        <p:grpSpPr>
          <a:xfrm>
            <a:off x="1069889" y="1492674"/>
            <a:ext cx="4919881" cy="3872653"/>
            <a:chOff x="645444" y="1718552"/>
            <a:chExt cx="4919880" cy="3872653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894B518-53D4-2898-F311-B659E47804E0}"/>
                </a:ext>
              </a:extLst>
            </p:cNvPr>
            <p:cNvGrpSpPr/>
            <p:nvPr/>
          </p:nvGrpSpPr>
          <p:grpSpPr>
            <a:xfrm>
              <a:off x="645444" y="1718552"/>
              <a:ext cx="4919880" cy="547057"/>
              <a:chOff x="645444" y="1718552"/>
              <a:chExt cx="4919880" cy="54705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C7F3B-CE40-B4FF-C5D3-0EF035EC4259}"/>
                  </a:ext>
                </a:extLst>
              </p:cNvPr>
              <p:cNvSpPr txBox="1"/>
              <p:nvPr/>
            </p:nvSpPr>
            <p:spPr>
              <a:xfrm>
                <a:off x="1195056" y="1761248"/>
                <a:ext cx="43702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dirty="0"/>
                  <a:t>Lower potential of fossil CO₂</a:t>
                </a:r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9BFD1075-B425-6CD5-A4A7-5D0724AE610B}"/>
                  </a:ext>
                </a:extLst>
              </p:cNvPr>
              <p:cNvGrpSpPr/>
              <p:nvPr/>
            </p:nvGrpSpPr>
            <p:grpSpPr>
              <a:xfrm>
                <a:off x="645444" y="1718552"/>
                <a:ext cx="547057" cy="547057"/>
                <a:chOff x="648000" y="1473224"/>
                <a:chExt cx="547057" cy="547057"/>
              </a:xfrm>
            </p:grpSpPr>
            <p:sp>
              <p:nvSpPr>
                <p:cNvPr id="6" name="Овал 5">
                  <a:extLst>
                    <a:ext uri="{FF2B5EF4-FFF2-40B4-BE49-F238E27FC236}">
                      <a16:creationId xmlns:a16="http://schemas.microsoft.com/office/drawing/2014/main" id="{6F4EAB21-EE55-0055-C5CC-8A372FAC8DF8}"/>
                    </a:ext>
                  </a:extLst>
                </p:cNvPr>
                <p:cNvSpPr/>
                <p:nvPr/>
              </p:nvSpPr>
              <p:spPr>
                <a:xfrm>
                  <a:off x="648000" y="1473224"/>
                  <a:ext cx="547057" cy="547057"/>
                </a:xfrm>
                <a:prstGeom prst="ellipse">
                  <a:avLst/>
                </a:prstGeom>
                <a:solidFill>
                  <a:srgbClr val="0AA0D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7" name="Рисунок 6" descr="Флажок со сплошной заливкой">
                  <a:extLst>
                    <a:ext uri="{FF2B5EF4-FFF2-40B4-BE49-F238E27FC236}">
                      <a16:creationId xmlns:a16="http://schemas.microsoft.com/office/drawing/2014/main" id="{F9123C5E-2ABF-815F-283B-B5107E0E16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12" y="1535336"/>
                  <a:ext cx="422832" cy="4228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C0FF118-65D2-0F6C-66EB-65E405D8EB1D}"/>
                </a:ext>
              </a:extLst>
            </p:cNvPr>
            <p:cNvGrpSpPr/>
            <p:nvPr/>
          </p:nvGrpSpPr>
          <p:grpSpPr>
            <a:xfrm>
              <a:off x="645444" y="2609327"/>
              <a:ext cx="4612062" cy="873693"/>
              <a:chOff x="645444" y="2647403"/>
              <a:chExt cx="4612062" cy="87369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860C8C-DFAE-954C-0F9B-C4179208E2AE}"/>
                  </a:ext>
                </a:extLst>
              </p:cNvPr>
              <p:cNvSpPr txBox="1"/>
              <p:nvPr/>
            </p:nvSpPr>
            <p:spPr>
              <a:xfrm>
                <a:off x="1195056" y="2690099"/>
                <a:ext cx="40624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Reduced/formaldehyde-free formulations</a:t>
                </a:r>
                <a:endParaRPr lang="ru-RU" sz="2400" dirty="0"/>
              </a:p>
            </p:txBody>
          </p: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90CBAF0D-ACE8-61E7-E613-8AEAA62A3F9B}"/>
                  </a:ext>
                </a:extLst>
              </p:cNvPr>
              <p:cNvGrpSpPr/>
              <p:nvPr/>
            </p:nvGrpSpPr>
            <p:grpSpPr>
              <a:xfrm>
                <a:off x="645444" y="2647403"/>
                <a:ext cx="547057" cy="547057"/>
                <a:chOff x="648000" y="1473224"/>
                <a:chExt cx="547057" cy="547057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id="{48CB5CE8-421D-F0AE-3752-0383C53AC2E6}"/>
                    </a:ext>
                  </a:extLst>
                </p:cNvPr>
                <p:cNvSpPr/>
                <p:nvPr/>
              </p:nvSpPr>
              <p:spPr>
                <a:xfrm>
                  <a:off x="648000" y="1473224"/>
                  <a:ext cx="547057" cy="547057"/>
                </a:xfrm>
                <a:prstGeom prst="ellipse">
                  <a:avLst/>
                </a:prstGeom>
                <a:solidFill>
                  <a:srgbClr val="0AA0D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15" name="Рисунок 14" descr="Флажок со сплошной заливкой">
                  <a:extLst>
                    <a:ext uri="{FF2B5EF4-FFF2-40B4-BE49-F238E27FC236}">
                      <a16:creationId xmlns:a16="http://schemas.microsoft.com/office/drawing/2014/main" id="{539F1CEF-56D6-9575-29CD-3F35BF2AE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12" y="1535336"/>
                  <a:ext cx="422832" cy="4228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BD365842-487D-C7C3-4D4A-246AE10F4A21}"/>
                </a:ext>
              </a:extLst>
            </p:cNvPr>
            <p:cNvGrpSpPr/>
            <p:nvPr/>
          </p:nvGrpSpPr>
          <p:grpSpPr>
            <a:xfrm>
              <a:off x="645444" y="3826738"/>
              <a:ext cx="4793132" cy="547057"/>
              <a:chOff x="645444" y="3696217"/>
              <a:chExt cx="4793132" cy="54705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D5BE56-9743-D176-AE34-42878A615D0C}"/>
                  </a:ext>
                </a:extLst>
              </p:cNvPr>
              <p:cNvSpPr txBox="1"/>
              <p:nvPr/>
            </p:nvSpPr>
            <p:spPr>
              <a:xfrm>
                <a:off x="1192500" y="3733572"/>
                <a:ext cx="42460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Reducing VOCs emissions</a:t>
                </a:r>
                <a:endParaRPr lang="ru-RU" sz="2400" dirty="0"/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85C8635F-7FD9-99DA-486F-29573B6C8DEC}"/>
                  </a:ext>
                </a:extLst>
              </p:cNvPr>
              <p:cNvGrpSpPr/>
              <p:nvPr/>
            </p:nvGrpSpPr>
            <p:grpSpPr>
              <a:xfrm>
                <a:off x="645444" y="3696217"/>
                <a:ext cx="547057" cy="547057"/>
                <a:chOff x="648000" y="1473224"/>
                <a:chExt cx="547057" cy="547057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id="{26462885-D788-B393-1BF0-D12B0D5C9A5F}"/>
                    </a:ext>
                  </a:extLst>
                </p:cNvPr>
                <p:cNvSpPr/>
                <p:nvPr/>
              </p:nvSpPr>
              <p:spPr>
                <a:xfrm>
                  <a:off x="648000" y="1473224"/>
                  <a:ext cx="547057" cy="547057"/>
                </a:xfrm>
                <a:prstGeom prst="ellipse">
                  <a:avLst/>
                </a:prstGeom>
                <a:solidFill>
                  <a:srgbClr val="0AA0D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18" name="Рисунок 17" descr="Флажок со сплошной заливкой">
                  <a:extLst>
                    <a:ext uri="{FF2B5EF4-FFF2-40B4-BE49-F238E27FC236}">
                      <a16:creationId xmlns:a16="http://schemas.microsoft.com/office/drawing/2014/main" id="{A5C8E822-77AC-7893-A23E-E79D8F0BB6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12" y="1535336"/>
                  <a:ext cx="422832" cy="4228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D3BEC7C-1655-66A2-A395-22A8B4C191B3}"/>
                </a:ext>
              </a:extLst>
            </p:cNvPr>
            <p:cNvGrpSpPr/>
            <p:nvPr/>
          </p:nvGrpSpPr>
          <p:grpSpPr>
            <a:xfrm>
              <a:off x="645444" y="4717512"/>
              <a:ext cx="4053304" cy="873693"/>
              <a:chOff x="645444" y="4717512"/>
              <a:chExt cx="4053304" cy="8736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03A253-0C06-F5EF-482D-C36BDE7DD0A7}"/>
                  </a:ext>
                </a:extLst>
              </p:cNvPr>
              <p:cNvSpPr txBox="1"/>
              <p:nvPr/>
            </p:nvSpPr>
            <p:spPr>
              <a:xfrm>
                <a:off x="1192500" y="4760208"/>
                <a:ext cx="350624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Better indoor air quality</a:t>
                </a:r>
                <a:endParaRPr lang="ru-RU" sz="2400" dirty="0"/>
              </a:p>
            </p:txBody>
          </p: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F456542F-989B-5EDA-1C60-6554BEE458F1}"/>
                  </a:ext>
                </a:extLst>
              </p:cNvPr>
              <p:cNvGrpSpPr/>
              <p:nvPr/>
            </p:nvGrpSpPr>
            <p:grpSpPr>
              <a:xfrm>
                <a:off x="645444" y="4717512"/>
                <a:ext cx="547057" cy="547057"/>
                <a:chOff x="648000" y="1473224"/>
                <a:chExt cx="547057" cy="547057"/>
              </a:xfrm>
            </p:grpSpPr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AB1203CE-494D-E746-DA5A-614DDDA382AB}"/>
                    </a:ext>
                  </a:extLst>
                </p:cNvPr>
                <p:cNvSpPr/>
                <p:nvPr/>
              </p:nvSpPr>
              <p:spPr>
                <a:xfrm>
                  <a:off x="648000" y="1473224"/>
                  <a:ext cx="547057" cy="547057"/>
                </a:xfrm>
                <a:prstGeom prst="ellipse">
                  <a:avLst/>
                </a:prstGeom>
                <a:solidFill>
                  <a:srgbClr val="0AA0D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23" name="Рисунок 22" descr="Флажок со сплошной заливкой">
                  <a:extLst>
                    <a:ext uri="{FF2B5EF4-FFF2-40B4-BE49-F238E27FC236}">
                      <a16:creationId xmlns:a16="http://schemas.microsoft.com/office/drawing/2014/main" id="{AC8AE6B2-6ED3-2E4A-9688-53CB96086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12" y="1535336"/>
                  <a:ext cx="422832" cy="42283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7" name="Рисунок 36" descr="Изображение выглядит как Графика, Шрифт, символ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6268C05-2EAE-CC8A-010E-2C73DE1C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21" y="1225916"/>
            <a:ext cx="4062451" cy="40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Common Multi-Channel Challenges and How to Overcome Them - Sellbrite">
            <a:extLst>
              <a:ext uri="{FF2B5EF4-FFF2-40B4-BE49-F238E27FC236}">
                <a16:creationId xmlns:a16="http://schemas.microsoft.com/office/drawing/2014/main" id="{AB2A61F9-B0F6-8BC0-A75D-E98D1C5C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66" y="1554630"/>
            <a:ext cx="5374262" cy="28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A1808C-B89D-6FD7-F750-2A01D6D1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Challenges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8345-0C8B-AE36-F995-40A43AE4E3D5}"/>
              </a:ext>
            </a:extLst>
          </p:cNvPr>
          <p:cNvSpPr txBox="1"/>
          <p:nvPr/>
        </p:nvSpPr>
        <p:spPr>
          <a:xfrm>
            <a:off x="1195057" y="1912045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Performance gaps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FA357-BFA0-4392-EC03-CC31027E71AA}"/>
              </a:ext>
            </a:extLst>
          </p:cNvPr>
          <p:cNvSpPr txBox="1"/>
          <p:nvPr/>
        </p:nvSpPr>
        <p:spPr>
          <a:xfrm>
            <a:off x="1195057" y="3020901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Cost &amp; industry scale-up barriers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D76AC-A892-D0F5-155C-D69032A9F08F}"/>
              </a:ext>
            </a:extLst>
          </p:cNvPr>
          <p:cNvSpPr txBox="1"/>
          <p:nvPr/>
        </p:nvSpPr>
        <p:spPr>
          <a:xfrm>
            <a:off x="1195057" y="4029358"/>
            <a:ext cx="6097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Some bio-routes need energy-intensive processing or chemical modifiers</a:t>
            </a:r>
            <a:endParaRPr lang="ru-RU" sz="2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6F5B00E-9B7A-BC80-BD35-803F54014D07}"/>
              </a:ext>
            </a:extLst>
          </p:cNvPr>
          <p:cNvGrpSpPr/>
          <p:nvPr/>
        </p:nvGrpSpPr>
        <p:grpSpPr>
          <a:xfrm>
            <a:off x="648000" y="1817177"/>
            <a:ext cx="547058" cy="568452"/>
            <a:chOff x="455612" y="3316578"/>
            <a:chExt cx="547058" cy="568452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B75B73D3-4AB2-C85D-B351-A4668E1C9D73}"/>
                </a:ext>
              </a:extLst>
            </p:cNvPr>
            <p:cNvSpPr/>
            <p:nvPr/>
          </p:nvSpPr>
          <p:spPr>
            <a:xfrm>
              <a:off x="455613" y="3316578"/>
              <a:ext cx="547057" cy="547057"/>
            </a:xfrm>
            <a:prstGeom prst="ellipse">
              <a:avLst/>
            </a:prstGeom>
            <a:solidFill>
              <a:srgbClr val="E134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4" name="Рисунок 3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C10BA257-0861-D129-049F-7495543B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5612" y="3337973"/>
              <a:ext cx="547057" cy="54705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4678FDB-7EE0-6E96-440E-42187E93698C}"/>
              </a:ext>
            </a:extLst>
          </p:cNvPr>
          <p:cNvGrpSpPr/>
          <p:nvPr/>
        </p:nvGrpSpPr>
        <p:grpSpPr>
          <a:xfrm>
            <a:off x="648000" y="2978206"/>
            <a:ext cx="547058" cy="568452"/>
            <a:chOff x="455612" y="3316578"/>
            <a:chExt cx="547058" cy="56845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3B4126C-8F23-38AC-3127-8870C952704C}"/>
                </a:ext>
              </a:extLst>
            </p:cNvPr>
            <p:cNvSpPr/>
            <p:nvPr/>
          </p:nvSpPr>
          <p:spPr>
            <a:xfrm>
              <a:off x="455613" y="3316578"/>
              <a:ext cx="547057" cy="547057"/>
            </a:xfrm>
            <a:prstGeom prst="ellipse">
              <a:avLst/>
            </a:prstGeom>
            <a:solidFill>
              <a:srgbClr val="E134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Рисунок 10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3A65BFA8-FB95-7D38-539E-310BD1566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5612" y="3337973"/>
              <a:ext cx="547057" cy="547057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246238-B44A-0CD5-33B1-A15F4A4BD43F}"/>
              </a:ext>
            </a:extLst>
          </p:cNvPr>
          <p:cNvGrpSpPr/>
          <p:nvPr/>
        </p:nvGrpSpPr>
        <p:grpSpPr>
          <a:xfrm>
            <a:off x="648000" y="4160630"/>
            <a:ext cx="547058" cy="568452"/>
            <a:chOff x="455612" y="3316578"/>
            <a:chExt cx="547058" cy="568452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8C60BBB-A5A1-5B77-698D-44031569CD97}"/>
                </a:ext>
              </a:extLst>
            </p:cNvPr>
            <p:cNvSpPr/>
            <p:nvPr/>
          </p:nvSpPr>
          <p:spPr>
            <a:xfrm>
              <a:off x="455613" y="3316578"/>
              <a:ext cx="547057" cy="547057"/>
            </a:xfrm>
            <a:prstGeom prst="ellipse">
              <a:avLst/>
            </a:prstGeom>
            <a:solidFill>
              <a:srgbClr val="E134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4" name="Рисунок 13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37097D89-C677-DC54-3A11-1B55EDF2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5612" y="3337973"/>
              <a:ext cx="547057" cy="54705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76F340-2475-2B4D-0DB9-A1AFABAD0F9C}"/>
              </a:ext>
            </a:extLst>
          </p:cNvPr>
          <p:cNvSpPr txBox="1"/>
          <p:nvPr/>
        </p:nvSpPr>
        <p:spPr>
          <a:xfrm>
            <a:off x="6443265" y="4198539"/>
            <a:ext cx="5374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sellbrite.com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10834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D34C5D-C293-59C6-AF16-9C19CF1A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Bio-Glue Can Be Used</a:t>
            </a:r>
            <a:endParaRPr lang="ru-RU" dirty="0"/>
          </a:p>
        </p:txBody>
      </p:sp>
      <p:pic>
        <p:nvPicPr>
          <p:cNvPr id="2052" name="Picture 4" descr="Furniture assembly a man collects wooden furniture furniture assembler with  a screwdriver a master with tools repairs furniture dad collects furniture  at home | Premium Photo">
            <a:extLst>
              <a:ext uri="{FF2B5EF4-FFF2-40B4-BE49-F238E27FC236}">
                <a16:creationId xmlns:a16="http://schemas.microsoft.com/office/drawing/2014/main" id="{02DAA838-052A-6BE3-CF30-E4FB33EC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66" y="1830141"/>
            <a:ext cx="4375623" cy="29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AD2DB-B7C9-0877-2560-3A2516751E58}"/>
              </a:ext>
            </a:extLst>
          </p:cNvPr>
          <p:cNvSpPr txBox="1"/>
          <p:nvPr/>
        </p:nvSpPr>
        <p:spPr>
          <a:xfrm>
            <a:off x="648000" y="4983192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Woodworking projects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C3947-D246-70C5-6DB4-B7CF54782BE3}"/>
              </a:ext>
            </a:extLst>
          </p:cNvPr>
          <p:cNvSpPr txBox="1"/>
          <p:nvPr/>
        </p:nvSpPr>
        <p:spPr>
          <a:xfrm>
            <a:off x="6653566" y="4983192"/>
            <a:ext cx="437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Repairment works</a:t>
            </a:r>
            <a:endParaRPr lang="ru-RU" sz="2400" dirty="0"/>
          </a:p>
        </p:txBody>
      </p:sp>
      <p:pic>
        <p:nvPicPr>
          <p:cNvPr id="2056" name="Picture 8" descr="Woodworking Projects for Beginners - Instructables">
            <a:extLst>
              <a:ext uri="{FF2B5EF4-FFF2-40B4-BE49-F238E27FC236}">
                <a16:creationId xmlns:a16="http://schemas.microsoft.com/office/drawing/2014/main" id="{138DEF43-2BAE-8B6B-E2F3-E1782C2A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7051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6D8AE-2BA3-6E36-5480-A250B191EC92}"/>
              </a:ext>
            </a:extLst>
          </p:cNvPr>
          <p:cNvSpPr txBox="1"/>
          <p:nvPr/>
        </p:nvSpPr>
        <p:spPr>
          <a:xfrm>
            <a:off x="648000" y="4628772"/>
            <a:ext cx="439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[11] </a:t>
            </a:r>
            <a:endParaRPr lang="ru-R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CCDF1-7FC7-8BBE-7C82-4A1E2295DF9D}"/>
              </a:ext>
            </a:extLst>
          </p:cNvPr>
          <p:cNvSpPr txBox="1"/>
          <p:nvPr/>
        </p:nvSpPr>
        <p:spPr>
          <a:xfrm>
            <a:off x="6653566" y="4505661"/>
            <a:ext cx="552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[12] 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E56D18-1F47-A2B1-BF8A-884C8E43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for you to contribute!</a:t>
            </a:r>
            <a:endParaRPr lang="ru-RU" dirty="0"/>
          </a:p>
        </p:txBody>
      </p:sp>
      <p:pic>
        <p:nvPicPr>
          <p:cNvPr id="4098" name="Picture 2" descr="Scientist Boy Cartoon PNG &amp; SVG Design For T-Shirts">
            <a:extLst>
              <a:ext uri="{FF2B5EF4-FFF2-40B4-BE49-F238E27FC236}">
                <a16:creationId xmlns:a16="http://schemas.microsoft.com/office/drawing/2014/main" id="{4F86DC2D-6AF4-BFD8-587E-DFF48707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045"/>
            <a:ext cx="4725909" cy="47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101B0-7750-9A04-7297-7F8E4FFD7AAD}"/>
              </a:ext>
            </a:extLst>
          </p:cNvPr>
          <p:cNvSpPr txBox="1"/>
          <p:nvPr/>
        </p:nvSpPr>
        <p:spPr>
          <a:xfrm>
            <a:off x="987506" y="2551836"/>
            <a:ext cx="476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Now, you will learn, how to cook </a:t>
            </a:r>
            <a:r>
              <a:rPr lang="en-US" sz="3600" dirty="0">
                <a:solidFill>
                  <a:srgbClr val="0AA9DC"/>
                </a:solidFill>
              </a:rPr>
              <a:t>BIO-Glue</a:t>
            </a:r>
            <a:r>
              <a:rPr lang="en-US" sz="3600" dirty="0"/>
              <a:t> by yourself!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FEBDC-A151-1D3C-018E-73FC5C3F5ED3}"/>
              </a:ext>
            </a:extLst>
          </p:cNvPr>
          <p:cNvSpPr txBox="1"/>
          <p:nvPr/>
        </p:nvSpPr>
        <p:spPr>
          <a:xfrm>
            <a:off x="10634969" y="5484177"/>
            <a:ext cx="589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[13]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7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32F8AF-C5E0-BD59-9D57-8D6BA54A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Homemade BIO-glue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57D78-32C3-5774-AC92-3DF67BF5772C}"/>
              </a:ext>
            </a:extLst>
          </p:cNvPr>
          <p:cNvSpPr txBox="1"/>
          <p:nvPr/>
        </p:nvSpPr>
        <p:spPr>
          <a:xfrm>
            <a:off x="1136887" y="2652665"/>
            <a:ext cx="379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Cheese glue - the most common wood glue prior to the 20th century</a:t>
            </a:r>
            <a:endParaRPr lang="ru-RU" sz="2400" dirty="0"/>
          </a:p>
        </p:txBody>
      </p:sp>
      <p:pic>
        <p:nvPicPr>
          <p:cNvPr id="1026" name="Picture 2" descr="Swiss Cheese | Schultzs Cheese Haus">
            <a:extLst>
              <a:ext uri="{FF2B5EF4-FFF2-40B4-BE49-F238E27FC236}">
                <a16:creationId xmlns:a16="http://schemas.microsoft.com/office/drawing/2014/main" id="{70115A41-185E-835C-6EB4-0D55A47B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8519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9EDC8-0952-ED72-4BD0-CF7957C24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060137-FB42-5748-7121-DECEFC04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Homemade BIO-glue: Ingredients 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7C19C5B-3398-99DE-B1E9-7B13FBD8E355}"/>
              </a:ext>
            </a:extLst>
          </p:cNvPr>
          <p:cNvGrpSpPr/>
          <p:nvPr/>
        </p:nvGrpSpPr>
        <p:grpSpPr>
          <a:xfrm>
            <a:off x="883175" y="1451732"/>
            <a:ext cx="2077094" cy="3944214"/>
            <a:chOff x="937496" y="1451733"/>
            <a:chExt cx="2077094" cy="39442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F5F8AF-7D71-A412-8990-171D374FA739}"/>
                </a:ext>
              </a:extLst>
            </p:cNvPr>
            <p:cNvSpPr txBox="1"/>
            <p:nvPr/>
          </p:nvSpPr>
          <p:spPr>
            <a:xfrm>
              <a:off x="937496" y="4934282"/>
              <a:ext cx="2077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100ml of milk</a:t>
              </a:r>
              <a:endParaRPr lang="ru-RU" sz="2400" dirty="0"/>
            </a:p>
          </p:txBody>
        </p:sp>
        <p:pic>
          <p:nvPicPr>
            <p:cNvPr id="2052" name="Picture 4" descr="10,000+ Free Milk Bottle &amp; Milk Images - Pixabay">
              <a:extLst>
                <a:ext uri="{FF2B5EF4-FFF2-40B4-BE49-F238E27FC236}">
                  <a16:creationId xmlns:a16="http://schemas.microsoft.com/office/drawing/2014/main" id="{DA453E74-36B5-4E7D-6841-5D3AE39D6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275" y="1451733"/>
              <a:ext cx="1721537" cy="301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3CDBF3-A4DE-4F0F-5036-DCA036EE7E93}"/>
              </a:ext>
            </a:extLst>
          </p:cNvPr>
          <p:cNvSpPr txBox="1"/>
          <p:nvPr/>
        </p:nvSpPr>
        <p:spPr>
          <a:xfrm>
            <a:off x="3311883" y="4749615"/>
            <a:ext cx="266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15ml of white vinegar </a:t>
            </a:r>
            <a:endParaRPr lang="ru-RU" sz="2400" dirty="0"/>
          </a:p>
        </p:txBody>
      </p:sp>
      <p:pic>
        <p:nvPicPr>
          <p:cNvPr id="2054" name="Picture 6" descr="Ways to Use Distilled White Vinegar">
            <a:extLst>
              <a:ext uri="{FF2B5EF4-FFF2-40B4-BE49-F238E27FC236}">
                <a16:creationId xmlns:a16="http://schemas.microsoft.com/office/drawing/2014/main" id="{4639C6C9-F6EA-2890-09D8-4B0F88264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r="29022"/>
          <a:stretch>
            <a:fillRect/>
          </a:stretch>
        </p:blipFill>
        <p:spPr bwMode="auto">
          <a:xfrm>
            <a:off x="3683816" y="1277388"/>
            <a:ext cx="1924024" cy="32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FBA04C-F07D-6587-B14F-9B8938A2A9B8}"/>
              </a:ext>
            </a:extLst>
          </p:cNvPr>
          <p:cNvSpPr txBox="1"/>
          <p:nvPr/>
        </p:nvSpPr>
        <p:spPr>
          <a:xfrm>
            <a:off x="6526278" y="4934281"/>
            <a:ext cx="169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05994-6305-B054-D9F1-AC19CC6FE58B}"/>
              </a:ext>
            </a:extLst>
          </p:cNvPr>
          <p:cNvSpPr txBox="1"/>
          <p:nvPr/>
        </p:nvSpPr>
        <p:spPr>
          <a:xfrm>
            <a:off x="8808442" y="4934281"/>
            <a:ext cx="249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Backing soda</a:t>
            </a:r>
            <a:endParaRPr lang="ru-RU" sz="2400" dirty="0"/>
          </a:p>
        </p:txBody>
      </p:sp>
      <p:pic>
        <p:nvPicPr>
          <p:cNvPr id="2058" name="Picture 10" descr="Buy Pure Baking Soda Packet - Cooking Soda | Nutroactive – Diabexy">
            <a:extLst>
              <a:ext uri="{FF2B5EF4-FFF2-40B4-BE49-F238E27FC236}">
                <a16:creationId xmlns:a16="http://schemas.microsoft.com/office/drawing/2014/main" id="{A3BCBDE5-F6C3-65F0-A8BD-1B5F465B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92" y="1915517"/>
            <a:ext cx="2578870" cy="25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m i cringe if im water gang??? : r/DaniDev">
            <a:extLst>
              <a:ext uri="{FF2B5EF4-FFF2-40B4-BE49-F238E27FC236}">
                <a16:creationId xmlns:a16="http://schemas.microsoft.com/office/drawing/2014/main" id="{FE1B635D-39CE-720A-C2C2-FB91E3F0A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16490"/>
          <a:stretch>
            <a:fillRect/>
          </a:stretch>
        </p:blipFill>
        <p:spPr bwMode="auto">
          <a:xfrm>
            <a:off x="6359545" y="1451732"/>
            <a:ext cx="2027976" cy="31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1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86EFA3-E345-96A9-3908-84A8DD51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Homemade BIO-glue: Step 1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7D9D703-485D-A220-0CEF-B027626F522E}"/>
              </a:ext>
            </a:extLst>
          </p:cNvPr>
          <p:cNvGrpSpPr/>
          <p:nvPr/>
        </p:nvGrpSpPr>
        <p:grpSpPr>
          <a:xfrm>
            <a:off x="1383755" y="1456893"/>
            <a:ext cx="2077094" cy="3944214"/>
            <a:chOff x="937496" y="1451733"/>
            <a:chExt cx="2077094" cy="39442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37BEC7-0892-52ED-9356-03323930F75F}"/>
                </a:ext>
              </a:extLst>
            </p:cNvPr>
            <p:cNvSpPr txBox="1"/>
            <p:nvPr/>
          </p:nvSpPr>
          <p:spPr>
            <a:xfrm>
              <a:off x="937496" y="4934282"/>
              <a:ext cx="2077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100ml of milk</a:t>
              </a:r>
              <a:endParaRPr lang="ru-RU" sz="2400" dirty="0"/>
            </a:p>
          </p:txBody>
        </p:sp>
        <p:pic>
          <p:nvPicPr>
            <p:cNvPr id="5" name="Picture 4" descr="10,000+ Free Milk Bottle &amp; Milk Images - Pixabay">
              <a:extLst>
                <a:ext uri="{FF2B5EF4-FFF2-40B4-BE49-F238E27FC236}">
                  <a16:creationId xmlns:a16="http://schemas.microsoft.com/office/drawing/2014/main" id="{37B96CBE-194E-8C2F-A774-44F3B01EC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275" y="1451733"/>
              <a:ext cx="1721537" cy="301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58B4048-10EF-CAB0-6877-809356EC903E}"/>
              </a:ext>
            </a:extLst>
          </p:cNvPr>
          <p:cNvGrpSpPr/>
          <p:nvPr/>
        </p:nvGrpSpPr>
        <p:grpSpPr>
          <a:xfrm>
            <a:off x="8284160" y="1277388"/>
            <a:ext cx="2667891" cy="4303224"/>
            <a:chOff x="8607212" y="1368000"/>
            <a:chExt cx="2667891" cy="43032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4C2544-D324-1B08-001A-1FABC02D6893}"/>
                </a:ext>
              </a:extLst>
            </p:cNvPr>
            <p:cNvSpPr txBox="1"/>
            <p:nvPr/>
          </p:nvSpPr>
          <p:spPr>
            <a:xfrm>
              <a:off x="8607212" y="4840227"/>
              <a:ext cx="2667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15ml of white vinegar </a:t>
              </a:r>
              <a:endParaRPr lang="ru-RU" sz="2400" dirty="0"/>
            </a:p>
          </p:txBody>
        </p:sp>
        <p:pic>
          <p:nvPicPr>
            <p:cNvPr id="10" name="Picture 6" descr="Ways to Use Distilled White Vinegar">
              <a:extLst>
                <a:ext uri="{FF2B5EF4-FFF2-40B4-BE49-F238E27FC236}">
                  <a16:creationId xmlns:a16="http://schemas.microsoft.com/office/drawing/2014/main" id="{2EF6C836-1F4F-9DF9-4831-5941372E3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7" r="29022"/>
            <a:stretch>
              <a:fillRect/>
            </a:stretch>
          </p:blipFill>
          <p:spPr bwMode="auto">
            <a:xfrm>
              <a:off x="8979145" y="1368000"/>
              <a:ext cx="1924024" cy="321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Lab Beakers | DWK Life Sciences">
            <a:extLst>
              <a:ext uri="{FF2B5EF4-FFF2-40B4-BE49-F238E27FC236}">
                <a16:creationId xmlns:a16="http://schemas.microsoft.com/office/drawing/2014/main" id="{46E74603-DC75-F67F-F526-597F145B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1" y="3228981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EEAD8ECC-07AE-5650-42FC-8364AE599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00000">
            <a:off x="3561227" y="2147894"/>
            <a:ext cx="1541750" cy="1541750"/>
          </a:xfrm>
          <a:prstGeom prst="rect">
            <a:avLst/>
          </a:prstGeom>
        </p:spPr>
      </p:pic>
      <p:pic>
        <p:nvPicPr>
          <p:cNvPr id="17" name="Рисунок 16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5F03ECD-A331-8716-BDE2-763A43DCA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500000" flipH="1">
            <a:off x="6924379" y="2147894"/>
            <a:ext cx="1541750" cy="15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28EE-0545-2ADD-8A9D-B2F18325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C9A643-BFF5-7517-175A-6923AB14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Homemade BIO-glue: Step 2</a:t>
            </a:r>
            <a:endParaRPr lang="ru-RU" dirty="0"/>
          </a:p>
        </p:txBody>
      </p:sp>
      <p:pic>
        <p:nvPicPr>
          <p:cNvPr id="4098" name="Picture 2" descr="320+ Scientist Heating Liquid In Beaker Stock Photos, Pictures &amp;  Royalty-Free Images - iStock">
            <a:extLst>
              <a:ext uri="{FF2B5EF4-FFF2-40B4-BE49-F238E27FC236}">
                <a16:creationId xmlns:a16="http://schemas.microsoft.com/office/drawing/2014/main" id="{6911CE16-2032-2886-DCB8-34C84E37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00" y="1243012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F745D1-5123-209F-EBF3-7B80AC6DAA90}"/>
              </a:ext>
            </a:extLst>
          </p:cNvPr>
          <p:cNvSpPr txBox="1"/>
          <p:nvPr/>
        </p:nvSpPr>
        <p:spPr>
          <a:xfrm>
            <a:off x="1219267" y="2697954"/>
            <a:ext cx="5245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Place the mixture on heat and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stir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="0" i="0" dirty="0">
                <a:solidFill>
                  <a:srgbClr val="0AA9DC"/>
                </a:solidFill>
                <a:effectLst/>
                <a:latin typeface="+mn-lt"/>
              </a:rPr>
              <a:t>gently</a:t>
            </a:r>
            <a:r>
              <a:rPr lang="en-US" sz="2400" dirty="0">
                <a:latin typeface="+mn-lt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 until </a:t>
            </a:r>
            <a:r>
              <a:rPr lang="en-US" sz="2400" dirty="0">
                <a:latin typeface="+mn-lt"/>
              </a:rPr>
              <a:t>mixture begins to boil and </a:t>
            </a:r>
            <a:r>
              <a:rPr lang="en-US" sz="2400" dirty="0">
                <a:solidFill>
                  <a:srgbClr val="0AA9DC"/>
                </a:solidFill>
                <a:latin typeface="+mn-lt"/>
              </a:rPr>
              <a:t>curds</a:t>
            </a:r>
            <a:r>
              <a:rPr lang="en-US" sz="2400" dirty="0">
                <a:latin typeface="+mn-lt"/>
              </a:rPr>
              <a:t> are seen floating.</a:t>
            </a:r>
            <a:endParaRPr lang="ru-RU" sz="2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DE498-59A3-463B-0670-FCD1D6353E02}"/>
              </a:ext>
            </a:extLst>
          </p:cNvPr>
          <p:cNvSpPr txBox="1"/>
          <p:nvPr/>
        </p:nvSpPr>
        <p:spPr>
          <a:xfrm>
            <a:off x="9947495" y="5097122"/>
            <a:ext cx="4096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[14]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ow to Make a Freakin' Great Cup of Joe Without Any Coffee Swag &lt;&lt; Food  Hacks :: WonderHowTo">
            <a:extLst>
              <a:ext uri="{FF2B5EF4-FFF2-40B4-BE49-F238E27FC236}">
                <a16:creationId xmlns:a16="http://schemas.microsoft.com/office/drawing/2014/main" id="{B4FE7C44-3ED1-B39D-A97B-EEAD0FC5D3DB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Homemade BIO-glue: Step 3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9E34933-1ED0-099F-1282-263C10819142}"/>
              </a:ext>
            </a:extLst>
          </p:cNvPr>
          <p:cNvGrpSpPr/>
          <p:nvPr/>
        </p:nvGrpSpPr>
        <p:grpSpPr>
          <a:xfrm>
            <a:off x="1585528" y="1924791"/>
            <a:ext cx="9527939" cy="3008418"/>
            <a:chOff x="1419714" y="1924791"/>
            <a:chExt cx="9527939" cy="300841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82CE622-1000-A387-62AD-E4B51483D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714" y="1924791"/>
              <a:ext cx="4375173" cy="30084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BFF04F-272C-4549-B9D9-24E6356F9685}"/>
                </a:ext>
              </a:extLst>
            </p:cNvPr>
            <p:cNvSpPr txBox="1"/>
            <p:nvPr/>
          </p:nvSpPr>
          <p:spPr>
            <a:xfrm>
              <a:off x="6699315" y="2828836"/>
              <a:ext cx="424833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000000"/>
                  </a:solidFill>
                  <a:effectLst/>
                  <a:latin typeface="+mn-lt"/>
                </a:rPr>
                <a:t>Filter the mixture, using a folded piece of paper towel. Then </a:t>
              </a:r>
              <a:r>
                <a:rPr lang="en-US" sz="2400" b="0" i="0" dirty="0">
                  <a:solidFill>
                    <a:srgbClr val="E1341E"/>
                  </a:solidFill>
                  <a:effectLst/>
                  <a:latin typeface="+mn-lt"/>
                </a:rPr>
                <a:t>discard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+mn-lt"/>
                </a:rPr>
                <a:t> the liquid filtrate</a:t>
              </a:r>
              <a:endParaRPr lang="ru-RU" sz="2400" dirty="0"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B3359AD-5A4C-46E4-B5E3-9F52EC0F631A}"/>
              </a:ext>
            </a:extLst>
          </p:cNvPr>
          <p:cNvSpPr txBox="1"/>
          <p:nvPr/>
        </p:nvSpPr>
        <p:spPr>
          <a:xfrm>
            <a:off x="1585528" y="4686988"/>
            <a:ext cx="4515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[15] 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648000" y="2160000"/>
            <a:ext cx="1098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noProof="0" dirty="0"/>
              <a:t>Workshop</a:t>
            </a:r>
            <a:br>
              <a:rPr lang="en-US" noProof="0" dirty="0"/>
            </a:br>
            <a:r>
              <a:rPr lang="en-US" noProof="0" dirty="0"/>
              <a:t>Vertical Farms</a:t>
            </a:r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648000" y="4140000"/>
            <a:ext cx="1098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lang="en-US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A20577-A84E-BAD2-653E-CDF4417B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Homemade BIO-glue: Step 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351D-5938-6C85-2CED-8159E535BEC1}"/>
              </a:ext>
            </a:extLst>
          </p:cNvPr>
          <p:cNvSpPr txBox="1"/>
          <p:nvPr/>
        </p:nvSpPr>
        <p:spPr>
          <a:xfrm>
            <a:off x="513785" y="1839714"/>
            <a:ext cx="60975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Scrape the </a:t>
            </a:r>
            <a:r>
              <a:rPr lang="en-US" sz="2400" dirty="0">
                <a:solidFill>
                  <a:srgbClr val="0AA9DC"/>
                </a:solidFill>
              </a:rPr>
              <a:t>curds</a:t>
            </a:r>
            <a:r>
              <a:rPr lang="en-US" sz="2400" dirty="0"/>
              <a:t> from the paper towel into a small cup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Slowly add 1 tsp </a:t>
            </a:r>
            <a:r>
              <a:rPr lang="en-US" sz="2400" dirty="0">
                <a:solidFill>
                  <a:srgbClr val="0AA9DC"/>
                </a:solidFill>
              </a:rPr>
              <a:t>baking soda </a:t>
            </a:r>
            <a:r>
              <a:rPr lang="en-US" sz="2400" dirty="0"/>
              <a:t>and stir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Carefully add drops of </a:t>
            </a:r>
            <a:r>
              <a:rPr lang="en-US" sz="2400" dirty="0">
                <a:solidFill>
                  <a:srgbClr val="0AA9DC"/>
                </a:solidFill>
              </a:rPr>
              <a:t>water</a:t>
            </a:r>
            <a:r>
              <a:rPr lang="en-US" sz="2400" dirty="0"/>
              <a:t>, stirring periodically, until the consistency of white glue is obtained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D3FBFF-23A9-153E-3876-FA538FF3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09" y="1598785"/>
            <a:ext cx="2740748" cy="3654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6DCCB9-F653-1ABE-5C75-E70ABEC120CB}"/>
              </a:ext>
            </a:extLst>
          </p:cNvPr>
          <p:cNvSpPr txBox="1"/>
          <p:nvPr/>
        </p:nvSpPr>
        <p:spPr>
          <a:xfrm>
            <a:off x="7987609" y="5006895"/>
            <a:ext cx="4049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[16] 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0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portance of Group Discussion in Teaching- Classplus Growth Blog">
            <a:extLst>
              <a:ext uri="{FF2B5EF4-FFF2-40B4-BE49-F238E27FC236}">
                <a16:creationId xmlns:a16="http://schemas.microsoft.com/office/drawing/2014/main" id="{5D009FCF-CE72-428F-0030-79010D351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1985" r="7599" b="13183"/>
          <a:stretch>
            <a:fillRect/>
          </a:stretch>
        </p:blipFill>
        <p:spPr bwMode="auto">
          <a:xfrm>
            <a:off x="5613991" y="1190846"/>
            <a:ext cx="6578010" cy="33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95CFD26-216A-1540-5E72-AE4A312C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Let’s Talk About It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11B3D7A-8023-6F47-4CBE-A75E6CA7D62F}"/>
              </a:ext>
            </a:extLst>
          </p:cNvPr>
          <p:cNvGrpSpPr/>
          <p:nvPr/>
        </p:nvGrpSpPr>
        <p:grpSpPr>
          <a:xfrm>
            <a:off x="648000" y="1788701"/>
            <a:ext cx="4866890" cy="643270"/>
            <a:chOff x="648000" y="1788701"/>
            <a:chExt cx="4866890" cy="643270"/>
          </a:xfrm>
        </p:grpSpPr>
        <p:pic>
          <p:nvPicPr>
            <p:cNvPr id="12" name="Рисунок 11" descr="Изображение выглядит как Графика, круг, символ, Шриф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DEB59D57-F2AA-5186-E06E-B182EEEB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00" y="1788701"/>
              <a:ext cx="643270" cy="6432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800575-9946-58A3-F9C1-89CE09AE8FBC}"/>
                </a:ext>
              </a:extLst>
            </p:cNvPr>
            <p:cNvSpPr txBox="1"/>
            <p:nvPr/>
          </p:nvSpPr>
          <p:spPr>
            <a:xfrm>
              <a:off x="1286921" y="1848726"/>
              <a:ext cx="4227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What surprised you?</a:t>
              </a:r>
              <a:endParaRPr lang="ru-RU" sz="28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C5BB0DE-479C-A02C-57E5-4703E0E3C038}"/>
              </a:ext>
            </a:extLst>
          </p:cNvPr>
          <p:cNvGrpSpPr/>
          <p:nvPr/>
        </p:nvGrpSpPr>
        <p:grpSpPr>
          <a:xfrm>
            <a:off x="648000" y="2901194"/>
            <a:ext cx="4633317" cy="954107"/>
            <a:chOff x="648000" y="3070348"/>
            <a:chExt cx="4633317" cy="954107"/>
          </a:xfrm>
        </p:grpSpPr>
        <p:pic>
          <p:nvPicPr>
            <p:cNvPr id="13" name="Рисунок 12" descr="Изображение выглядит как Графика, круг, символ, Шриф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E94DCB0-B9AA-C835-D13D-CB41CFD67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00" y="3225766"/>
              <a:ext cx="643270" cy="6432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4085F7-654A-8953-AF9D-655A452E56DD}"/>
                </a:ext>
              </a:extLst>
            </p:cNvPr>
            <p:cNvSpPr txBox="1"/>
            <p:nvPr/>
          </p:nvSpPr>
          <p:spPr>
            <a:xfrm>
              <a:off x="1286921" y="3070348"/>
              <a:ext cx="3994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800" noProof="0" dirty="0">
                  <a:solidFill>
                    <a:schemeClr val="tx1"/>
                  </a:solidFill>
                  <a:latin typeface="Arial" panose="020B0604020202020204" pitchFamily="34" charset="0"/>
                </a:rPr>
                <a:t>What do you like about bio-glue?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964F291-2D80-2D3C-16BC-C65DC4D2B7CA}"/>
              </a:ext>
            </a:extLst>
          </p:cNvPr>
          <p:cNvGrpSpPr/>
          <p:nvPr/>
        </p:nvGrpSpPr>
        <p:grpSpPr>
          <a:xfrm>
            <a:off x="648000" y="4479942"/>
            <a:ext cx="5164192" cy="643270"/>
            <a:chOff x="648000" y="4734307"/>
            <a:chExt cx="5164192" cy="643270"/>
          </a:xfrm>
        </p:grpSpPr>
        <p:pic>
          <p:nvPicPr>
            <p:cNvPr id="14" name="Рисунок 13" descr="Изображение выглядит как Графика, круг, символ, Шриф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1B8E7A9-A9E3-E6CF-7048-1CF5CE03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00" y="4734307"/>
              <a:ext cx="643270" cy="6432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00E34-31FF-8FDB-E7C8-77935D68B4F4}"/>
                </a:ext>
              </a:extLst>
            </p:cNvPr>
            <p:cNvSpPr txBox="1"/>
            <p:nvPr/>
          </p:nvSpPr>
          <p:spPr>
            <a:xfrm>
              <a:off x="1286921" y="4794332"/>
              <a:ext cx="45252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How would you glueing?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96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7526020-22A6-FC3C-E34E-540ECC5AC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000" y="1457680"/>
            <a:ext cx="11826000" cy="43920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1600" dirty="0"/>
              <a:t>[1] – </a:t>
            </a:r>
            <a:r>
              <a:rPr lang="en-US" sz="1600" dirty="0">
                <a:hlinkClick r:id="rId2"/>
              </a:rPr>
              <a:t>https://www.flaticon.com/ru/free-icon/global-warming_3993522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[2] – </a:t>
            </a:r>
            <a:r>
              <a:rPr lang="en-US" sz="1600" dirty="0">
                <a:hlinkClick r:id="rId3"/>
              </a:rPr>
              <a:t>https://ionscience.com/en/news/celebrating-world-health-day-2024-how-ion-science-continues-to-champion-global-health-safety/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[3] – </a:t>
            </a:r>
            <a:r>
              <a:rPr lang="en-US" sz="1600" dirty="0">
                <a:hlinkClick r:id="rId4"/>
              </a:rPr>
              <a:t>https://www.vecteezy.com/vector-art/21188767-green-and-polluted-city-for-diagram-web-design-brochure-template-layout-banner-vector-illustration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[4] – </a:t>
            </a:r>
            <a:r>
              <a:rPr lang="en-US" sz="1600" dirty="0">
                <a:hlinkClick r:id="rId5"/>
              </a:rPr>
              <a:t>https://rigalit.lt/en/content/21-selection-of-glue-for-wood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[5] – </a:t>
            </a:r>
            <a:r>
              <a:rPr lang="en-US" sz="1600" dirty="0">
                <a:hlinkClick r:id="rId6"/>
              </a:rPr>
              <a:t>https://www.alibaba.com/product-detail/Hot-Sale-Cooling-Pad-Phenolic-Resin_60579519361.html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[6] – </a:t>
            </a:r>
            <a:r>
              <a:rPr lang="en-US" sz="1600" dirty="0">
                <a:hlinkClick r:id="rId7"/>
              </a:rPr>
              <a:t>https://www.protrade.co.uk/blog/ultimate-guide-to-polyurethane-glue-and-an-alternative/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[7] – Canva</a:t>
            </a:r>
          </a:p>
          <a:p>
            <a:pPr marL="114300" indent="0">
              <a:buNone/>
            </a:pPr>
            <a:r>
              <a:rPr lang="en-US" sz="1600" dirty="0"/>
              <a:t>[8] – </a:t>
            </a:r>
            <a:r>
              <a:rPr lang="en-US" sz="1600" dirty="0">
                <a:hlinkClick r:id="rId8"/>
              </a:rPr>
              <a:t>https://cbdoileurope.com/developing-health-gummies-a-guide-to-ingredients-and-considerations/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[9] – </a:t>
            </a:r>
            <a:r>
              <a:rPr lang="en-US" sz="1600" dirty="0">
                <a:hlinkClick r:id="rId9"/>
              </a:rPr>
              <a:t>https://www.tridge.com/intelligences/potato-starch/BY/supplier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[10] – </a:t>
            </a:r>
            <a:r>
              <a:rPr lang="en-US" sz="1600" dirty="0">
                <a:hlinkClick r:id="rId10"/>
              </a:rPr>
              <a:t>https://www.cphi-online.com/product/porcine-gelatin-tannate/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[11] – </a:t>
            </a:r>
            <a:r>
              <a:rPr lang="en-US" sz="1600" dirty="0">
                <a:hlinkClick r:id="rId11"/>
              </a:rPr>
              <a:t>https://www.instructables.com/DIY-wooden-5-iPad-Dock-Stand/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[12] – </a:t>
            </a:r>
            <a:r>
              <a:rPr lang="en-US" sz="1600" dirty="0">
                <a:hlinkClick r:id="rId12"/>
              </a:rPr>
              <a:t>https://www.freepik.com/premium-photo/furniture-assembly-man-collects-wooden-furniture-furniture-assembler-with-screwdriver-master-with-tools-repairs-furniture-dad-collects-furniture-home_51177833.htm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[13] – </a:t>
            </a:r>
            <a:r>
              <a:rPr lang="en-US" sz="1600" dirty="0">
                <a:hlinkClick r:id="rId13"/>
              </a:rPr>
              <a:t>https://www.pinterest.com/pin/1128855462819280340/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[14] – </a:t>
            </a:r>
            <a:r>
              <a:rPr lang="en-US" sz="1600" dirty="0">
                <a:hlinkClick r:id="rId14"/>
              </a:rPr>
              <a:t>https://www.istockphoto.com/vector/alcohol-lamp-gm1219210254-356554394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[15] – </a:t>
            </a:r>
            <a:r>
              <a:rPr lang="en-US" sz="1600" dirty="0">
                <a:hlinkClick r:id="rId15"/>
              </a:rPr>
              <a:t>https://food-hacks.wonderhowto.com/how-to/make-freakin-great-cup-joe-without-any-coffee-swag-0165927/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r>
              <a:rPr lang="en-US" sz="1600" dirty="0"/>
              <a:t>[16] – </a:t>
            </a:r>
            <a:r>
              <a:rPr lang="en-US" sz="1600" dirty="0">
                <a:hlinkClick r:id="rId16"/>
              </a:rPr>
              <a:t>https://www.sinopiamilkpaint.com/recipe</a:t>
            </a:r>
            <a:r>
              <a:rPr lang="en-US" sz="1600" dirty="0"/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4DDCD6-CEBA-F84C-2646-B7A604DE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9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C63E0-7EE3-15C8-77F0-06895E89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2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648000" y="1512000"/>
            <a:ext cx="5149685" cy="415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br>
              <a:rPr lang="en-US" noProof="0" dirty="0"/>
            </a:br>
            <a:r>
              <a:rPr lang="en-US" noProof="0" dirty="0"/>
              <a:t>One big reason: </a:t>
            </a:r>
            <a:r>
              <a:rPr lang="en-US" b="1" noProof="0" dirty="0">
                <a:solidFill>
                  <a:srgbClr val="E1341E"/>
                </a:solidFill>
              </a:rPr>
              <a:t>too much CO₂</a:t>
            </a:r>
            <a:r>
              <a:rPr lang="en-US" b="1" noProof="0" dirty="0">
                <a:solidFill>
                  <a:srgbClr val="0AA0DC"/>
                </a:solidFill>
              </a:rPr>
              <a:t> </a:t>
            </a:r>
            <a:r>
              <a:rPr lang="en-US" i="1" noProof="0" dirty="0"/>
              <a:t>(</a:t>
            </a:r>
            <a:r>
              <a:rPr lang="en-US" i="1" noProof="0" dirty="0">
                <a:solidFill>
                  <a:schemeClr val="tx1"/>
                </a:solidFill>
              </a:rPr>
              <a:t>carbon dioxide</a:t>
            </a:r>
            <a:r>
              <a:rPr lang="en-US" i="1" noProof="0" dirty="0"/>
              <a:t>)</a:t>
            </a:r>
            <a:r>
              <a:rPr lang="en-US" noProof="0" dirty="0"/>
              <a:t> in the air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CO₂ comes from cars, factories… and </a:t>
            </a:r>
            <a:r>
              <a:rPr lang="en-US" b="1" noProof="0" dirty="0">
                <a:solidFill>
                  <a:srgbClr val="0AA0DC"/>
                </a:solidFill>
              </a:rPr>
              <a:t>farms</a:t>
            </a:r>
            <a:r>
              <a:rPr lang="en-US" noProof="0" dirty="0"/>
              <a:t> too!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en-US" noProof="0"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0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4400"/>
            </a:pPr>
            <a:r>
              <a:rPr lang="en-US" noProof="0" dirty="0"/>
              <a:t>The Earth is getting hotter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343C7-AD67-0403-07A9-A90E81D7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64" y="4436231"/>
            <a:ext cx="1026098" cy="1026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Шрифт, символ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D6E357-A83D-75AD-9FC8-6FC45EC26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319" y="2809716"/>
            <a:ext cx="1485215" cy="1485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D3E9EB-344F-748C-F13F-4E629B4B8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300" y="4436230"/>
            <a:ext cx="1026099" cy="10260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120C92-E806-2A1C-7C7D-32F541CB6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877" y="1177523"/>
            <a:ext cx="1026098" cy="1026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50E5A9B-E8AD-6EBD-D068-F4B6E667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89" y="1368000"/>
            <a:ext cx="5531999" cy="2211779"/>
          </a:xfrm>
        </p:spPr>
        <p:txBody>
          <a:bodyPr/>
          <a:lstStyle/>
          <a:p>
            <a:pPr marL="114300" indent="0">
              <a:buNone/>
            </a:pPr>
            <a:r>
              <a:rPr lang="en-US" noProof="0" dirty="0"/>
              <a:t>CO₂ is a </a:t>
            </a:r>
            <a:r>
              <a:rPr lang="en-US" b="1" noProof="0" dirty="0">
                <a:solidFill>
                  <a:srgbClr val="0AA0DC"/>
                </a:solidFill>
              </a:rPr>
              <a:t>gas</a:t>
            </a:r>
            <a:r>
              <a:rPr lang="en-US" noProof="0" dirty="0">
                <a:solidFill>
                  <a:schemeClr val="tx1"/>
                </a:solidFill>
              </a:rPr>
              <a:t>, that</a:t>
            </a:r>
            <a:r>
              <a:rPr lang="en-US" noProof="0" dirty="0"/>
              <a:t> traps heat, like a big blanket around the Earth</a:t>
            </a:r>
            <a:br>
              <a:rPr lang="en-US" noProof="0" dirty="0"/>
            </a:br>
            <a:endParaRPr lang="en-US" noProof="0" dirty="0">
              <a:solidFill>
                <a:srgbClr val="0AA0DC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DD20DE-8C31-B869-80E6-5E70423A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What is CO₂?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DC6C8-0465-9E0F-12BD-879F162457DE}"/>
              </a:ext>
            </a:extLst>
          </p:cNvPr>
          <p:cNvSpPr txBox="1"/>
          <p:nvPr/>
        </p:nvSpPr>
        <p:spPr>
          <a:xfrm>
            <a:off x="6825065" y="3777522"/>
            <a:ext cx="4994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More CO₂ = a hotter planet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is called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134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warming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134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134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climate change</a:t>
            </a:r>
            <a:endParaRPr lang="en-US" noProof="0" dirty="0">
              <a:solidFill>
                <a:srgbClr val="E1341E"/>
              </a:solidFill>
            </a:endParaRPr>
          </a:p>
        </p:txBody>
      </p:sp>
      <p:pic>
        <p:nvPicPr>
          <p:cNvPr id="1026" name="Picture 2" descr="12,300+ Carbon Dioxide World Stock Photos, Pictures &amp; Royalty-Free Images -  iStock">
            <a:extLst>
              <a:ext uri="{FF2B5EF4-FFF2-40B4-BE49-F238E27FC236}">
                <a16:creationId xmlns:a16="http://schemas.microsoft.com/office/drawing/2014/main" id="{61C2F4B9-070A-7D50-2F51-66A659B9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59" y="438758"/>
            <a:ext cx="3734751" cy="29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warming - Free ecology and environment icons">
            <a:extLst>
              <a:ext uri="{FF2B5EF4-FFF2-40B4-BE49-F238E27FC236}">
                <a16:creationId xmlns:a16="http://schemas.microsoft.com/office/drawing/2014/main" id="{537A5DD7-06F4-7B3E-E7D1-1D6EDC07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16" y="2846452"/>
            <a:ext cx="2568102" cy="25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D8807-216D-211B-9917-4C86838C4835}"/>
              </a:ext>
            </a:extLst>
          </p:cNvPr>
          <p:cNvSpPr txBox="1"/>
          <p:nvPr/>
        </p:nvSpPr>
        <p:spPr>
          <a:xfrm>
            <a:off x="1322535" y="2706958"/>
            <a:ext cx="408562" cy="2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</a:t>
            </a:r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9158B-425C-62A8-C4A1-4FCAD1C024CD}"/>
              </a:ext>
            </a:extLst>
          </p:cNvPr>
          <p:cNvSpPr txBox="1"/>
          <p:nvPr/>
        </p:nvSpPr>
        <p:spPr>
          <a:xfrm>
            <a:off x="6901678" y="299264"/>
            <a:ext cx="408562" cy="2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3022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4C23610-57B8-7267-D13C-922ADB80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897035"/>
            <a:ext cx="12192000" cy="616759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4000" noProof="0" dirty="0"/>
              <a:t>Using less carbon — or none at all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E55152-E466-174A-9F5D-112C5A52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What is Decarbonization?</a:t>
            </a:r>
            <a:br>
              <a:rPr lang="en-US" noProof="0" dirty="0"/>
            </a:br>
            <a:endParaRPr lang="en-US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3C088AE-F8AA-0710-8028-92D81E978FDF}"/>
              </a:ext>
            </a:extLst>
          </p:cNvPr>
          <p:cNvGrpSpPr/>
          <p:nvPr/>
        </p:nvGrpSpPr>
        <p:grpSpPr>
          <a:xfrm>
            <a:off x="6276918" y="4267533"/>
            <a:ext cx="902825" cy="902825"/>
            <a:chOff x="4699322" y="3055716"/>
            <a:chExt cx="902825" cy="90282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30AA9B5-EDE7-84EA-9E89-E159FFD03301}"/>
                </a:ext>
              </a:extLst>
            </p:cNvPr>
            <p:cNvSpPr/>
            <p:nvPr/>
          </p:nvSpPr>
          <p:spPr>
            <a:xfrm>
              <a:off x="4699322" y="3055716"/>
              <a:ext cx="902825" cy="902825"/>
            </a:xfrm>
            <a:prstGeom prst="ellipse">
              <a:avLst/>
            </a:prstGeom>
            <a:solidFill>
              <a:srgbClr val="0AA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8" name="Рисунок 7" descr="Флажок со сплошной заливкой">
              <a:extLst>
                <a:ext uri="{FF2B5EF4-FFF2-40B4-BE49-F238E27FC236}">
                  <a16:creationId xmlns:a16="http://schemas.microsoft.com/office/drawing/2014/main" id="{076DBF0A-4FAD-CCB0-9FB2-F4D6A088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01828" y="3158222"/>
              <a:ext cx="697812" cy="69781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264F669-EC56-281F-D6CF-07574AD34179}"/>
              </a:ext>
            </a:extLst>
          </p:cNvPr>
          <p:cNvGrpSpPr/>
          <p:nvPr/>
        </p:nvGrpSpPr>
        <p:grpSpPr>
          <a:xfrm>
            <a:off x="1330702" y="4718945"/>
            <a:ext cx="902825" cy="902825"/>
            <a:chOff x="4699322" y="3055716"/>
            <a:chExt cx="902825" cy="90282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04DBE78-A60F-0976-48B8-61EB460DE415}"/>
                </a:ext>
              </a:extLst>
            </p:cNvPr>
            <p:cNvSpPr/>
            <p:nvPr/>
          </p:nvSpPr>
          <p:spPr>
            <a:xfrm>
              <a:off x="4699322" y="3055716"/>
              <a:ext cx="902825" cy="902825"/>
            </a:xfrm>
            <a:prstGeom prst="ellipse">
              <a:avLst/>
            </a:prstGeom>
            <a:solidFill>
              <a:srgbClr val="0AA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F6BA417D-8DC0-810C-38B3-068500190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01828" y="3158222"/>
              <a:ext cx="697812" cy="697812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71308CA-2C3C-B52A-D03F-1EC1C4C7A7D1}"/>
              </a:ext>
            </a:extLst>
          </p:cNvPr>
          <p:cNvGrpSpPr/>
          <p:nvPr/>
        </p:nvGrpSpPr>
        <p:grpSpPr>
          <a:xfrm>
            <a:off x="7542407" y="1097922"/>
            <a:ext cx="902825" cy="902825"/>
            <a:chOff x="4699322" y="3055716"/>
            <a:chExt cx="902825" cy="90282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73A16F9-8189-A7A1-6579-9B4BEC653903}"/>
                </a:ext>
              </a:extLst>
            </p:cNvPr>
            <p:cNvSpPr/>
            <p:nvPr/>
          </p:nvSpPr>
          <p:spPr>
            <a:xfrm>
              <a:off x="4699322" y="3055716"/>
              <a:ext cx="902825" cy="902825"/>
            </a:xfrm>
            <a:prstGeom prst="ellipse">
              <a:avLst/>
            </a:prstGeom>
            <a:solidFill>
              <a:srgbClr val="0AA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23" name="Рисунок 22" descr="Флажок со сплошной заливкой">
              <a:extLst>
                <a:ext uri="{FF2B5EF4-FFF2-40B4-BE49-F238E27FC236}">
                  <a16:creationId xmlns:a16="http://schemas.microsoft.com/office/drawing/2014/main" id="{5A4BAF4E-CC9B-017D-BE49-6CD2E190D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01828" y="3158222"/>
              <a:ext cx="697812" cy="697812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31924EB-601B-23AD-9BB8-7DFCFABFE4FB}"/>
              </a:ext>
            </a:extLst>
          </p:cNvPr>
          <p:cNvSpPr/>
          <p:nvPr/>
        </p:nvSpPr>
        <p:spPr>
          <a:xfrm>
            <a:off x="1679050" y="2768307"/>
            <a:ext cx="8833900" cy="100174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A6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34362-453B-8BBF-7573-D3C8BAB60BC4}"/>
              </a:ext>
            </a:extLst>
          </p:cNvPr>
          <p:cNvSpPr txBox="1"/>
          <p:nvPr/>
        </p:nvSpPr>
        <p:spPr>
          <a:xfrm>
            <a:off x="2024225" y="1605854"/>
            <a:ext cx="3006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noProof="0" dirty="0"/>
              <a:t>Absorb carbon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0445B6D-0008-6FCA-B029-96A8286F838A}"/>
              </a:ext>
            </a:extLst>
          </p:cNvPr>
          <p:cNvGrpSpPr/>
          <p:nvPr/>
        </p:nvGrpSpPr>
        <p:grpSpPr>
          <a:xfrm>
            <a:off x="1121401" y="1446829"/>
            <a:ext cx="902825" cy="902825"/>
            <a:chOff x="4699322" y="3055716"/>
            <a:chExt cx="902825" cy="90282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62CCB5C-58D8-A396-AA41-5A5B43B6E50E}"/>
                </a:ext>
              </a:extLst>
            </p:cNvPr>
            <p:cNvSpPr/>
            <p:nvPr/>
          </p:nvSpPr>
          <p:spPr>
            <a:xfrm>
              <a:off x="4699322" y="3055716"/>
              <a:ext cx="902825" cy="902825"/>
            </a:xfrm>
            <a:prstGeom prst="ellipse">
              <a:avLst/>
            </a:prstGeom>
            <a:solidFill>
              <a:srgbClr val="0AA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27F941D2-A0FA-F247-8702-41A7CD5AA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01828" y="3158222"/>
              <a:ext cx="697812" cy="6978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2372E1-003F-B437-732F-40952142B2E2}"/>
              </a:ext>
            </a:extLst>
          </p:cNvPr>
          <p:cNvSpPr txBox="1"/>
          <p:nvPr/>
        </p:nvSpPr>
        <p:spPr>
          <a:xfrm>
            <a:off x="8445231" y="1256947"/>
            <a:ext cx="318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 fossil fuel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B5D407-13E6-0618-7F5D-ACC93144C91F}"/>
              </a:ext>
            </a:extLst>
          </p:cNvPr>
          <p:cNvSpPr txBox="1"/>
          <p:nvPr/>
        </p:nvSpPr>
        <p:spPr>
          <a:xfrm>
            <a:off x="2233526" y="4877970"/>
            <a:ext cx="314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 pollution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640BF5-5D36-D919-0B60-00E11B742C5A}"/>
              </a:ext>
            </a:extLst>
          </p:cNvPr>
          <p:cNvSpPr txBox="1"/>
          <p:nvPr/>
        </p:nvSpPr>
        <p:spPr>
          <a:xfrm>
            <a:off x="7179743" y="4426557"/>
            <a:ext cx="523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Cleaner, greener choices</a:t>
            </a:r>
          </a:p>
        </p:txBody>
      </p:sp>
    </p:spTree>
    <p:extLst>
      <p:ext uri="{BB962C8B-B14F-4D97-AF65-F5344CB8AC3E}">
        <p14:creationId xmlns:p14="http://schemas.microsoft.com/office/powerpoint/2010/main" val="196188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мультфильм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2D261D-A25F-97EB-08AB-5A463D16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9304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D131DC04-F274-4801-3867-CE9D6565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000"/>
            <a:ext cx="6096000" cy="1150177"/>
          </a:xfrm>
        </p:spPr>
        <p:txBody>
          <a:bodyPr>
            <a:normAutofit/>
          </a:bodyPr>
          <a:lstStyle/>
          <a:p>
            <a:pPr marL="571500" lvl="1" indent="0">
              <a:lnSpc>
                <a:spcPct val="100000"/>
              </a:lnSpc>
              <a:buNone/>
            </a:pPr>
            <a:r>
              <a:rPr lang="en-US" sz="3200" noProof="0" dirty="0"/>
              <a:t>🌍 The planet gets cooler</a:t>
            </a:r>
            <a:br>
              <a:rPr lang="en-US" sz="3200" noProof="0" dirty="0"/>
            </a:br>
            <a:r>
              <a:rPr lang="en-US" sz="3200" noProof="0" dirty="0"/>
              <a:t>🏘️ Cities become cleaner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B8121E-6D91-17AA-08EB-24D866C3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Why Decarbonization Matters?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2843E-6D95-0FA5-9053-C84E5B602423}"/>
              </a:ext>
            </a:extLst>
          </p:cNvPr>
          <p:cNvSpPr txBox="1"/>
          <p:nvPr/>
        </p:nvSpPr>
        <p:spPr>
          <a:xfrm>
            <a:off x="6096000" y="159772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2">
              <a:spcBef>
                <a:spcPts val="1000"/>
              </a:spcBef>
              <a:buSzPts val="1800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💡  We save energy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🌿 Nature stays healthier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301BA-E46F-8089-349B-C5E32790416E}"/>
              </a:ext>
            </a:extLst>
          </p:cNvPr>
          <p:cNvSpPr/>
          <p:nvPr/>
        </p:nvSpPr>
        <p:spPr>
          <a:xfrm>
            <a:off x="0" y="5466080"/>
            <a:ext cx="1270000" cy="513224"/>
          </a:xfrm>
          <a:prstGeom prst="rect">
            <a:avLst/>
          </a:prstGeom>
          <a:solidFill>
            <a:srgbClr val="00A6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B710B-E8BD-74A5-BBEE-2C490B4C5718}"/>
              </a:ext>
            </a:extLst>
          </p:cNvPr>
          <p:cNvSpPr txBox="1"/>
          <p:nvPr/>
        </p:nvSpPr>
        <p:spPr>
          <a:xfrm>
            <a:off x="11783438" y="216677"/>
            <a:ext cx="408562" cy="2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[3]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12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BD0F35-934E-7BE4-7BD6-E28E45AF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Glue In Woodworking?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64074-E23D-DFA7-D966-B14AD25223C9}"/>
              </a:ext>
            </a:extLst>
          </p:cNvPr>
          <p:cNvSpPr txBox="1"/>
          <p:nvPr/>
        </p:nvSpPr>
        <p:spPr>
          <a:xfrm>
            <a:off x="531891" y="2528272"/>
            <a:ext cx="44022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A9DC"/>
                </a:solidFill>
              </a:rPr>
              <a:t>GLUE</a:t>
            </a:r>
            <a:r>
              <a:rPr lang="en-US" sz="2800" dirty="0"/>
              <a:t> – Adhesive used to bond wood &amp; wood-based products</a:t>
            </a:r>
            <a:endParaRPr lang="ru-RU" sz="2800" dirty="0"/>
          </a:p>
        </p:txBody>
      </p:sp>
      <p:pic>
        <p:nvPicPr>
          <p:cNvPr id="1026" name="Picture 2" descr="The Complete Guide to Choosing the Right Wood Glue for Your Woodworking  Projects">
            <a:extLst>
              <a:ext uri="{FF2B5EF4-FFF2-40B4-BE49-F238E27FC236}">
                <a16:creationId xmlns:a16="http://schemas.microsoft.com/office/drawing/2014/main" id="{343AAC7C-A0F6-4D36-9F64-02042951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0" y="1395411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AFAA2-F8F1-1B86-CFA0-7AB4479CA2DC}"/>
              </a:ext>
            </a:extLst>
          </p:cNvPr>
          <p:cNvSpPr txBox="1"/>
          <p:nvPr/>
        </p:nvSpPr>
        <p:spPr>
          <a:xfrm>
            <a:off x="5251010" y="546258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Source: carbatec.com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4702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BC90A-468D-C13C-1A8C-EA3F2135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Common Types of Glues</a:t>
            </a:r>
          </a:p>
        </p:txBody>
      </p:sp>
      <p:pic>
        <p:nvPicPr>
          <p:cNvPr id="2050" name="Picture 2" descr="Home - Urea-formaldehyde adhesives |">
            <a:extLst>
              <a:ext uri="{FF2B5EF4-FFF2-40B4-BE49-F238E27FC236}">
                <a16:creationId xmlns:a16="http://schemas.microsoft.com/office/drawing/2014/main" id="{A90DB040-A6EB-83D1-15B6-24CC5B89A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3"/>
          <a:stretch>
            <a:fillRect/>
          </a:stretch>
        </p:blipFill>
        <p:spPr bwMode="auto">
          <a:xfrm>
            <a:off x="146171" y="1892542"/>
            <a:ext cx="3971651" cy="29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5180BC-CCBD-3C55-C320-CA90E8D2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05"/>
          <a:stretch>
            <a:fillRect/>
          </a:stretch>
        </p:blipFill>
        <p:spPr>
          <a:xfrm>
            <a:off x="4117823" y="1601747"/>
            <a:ext cx="3443544" cy="3654507"/>
          </a:xfrm>
          <a:prstGeom prst="rect">
            <a:avLst/>
          </a:prstGeom>
        </p:spPr>
      </p:pic>
      <p:pic>
        <p:nvPicPr>
          <p:cNvPr id="2054" name="Picture 6" descr="Ultimate Guide to Polyurethane Glue and an Alternative [2025] - Protrade">
            <a:extLst>
              <a:ext uri="{FF2B5EF4-FFF2-40B4-BE49-F238E27FC236}">
                <a16:creationId xmlns:a16="http://schemas.microsoft.com/office/drawing/2014/main" id="{E872C961-9346-6F62-BF11-4C18C233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00" y="1892542"/>
            <a:ext cx="4568322" cy="29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F1CDAD-F8C4-1B75-AD4B-2652AFD1522C}"/>
              </a:ext>
            </a:extLst>
          </p:cNvPr>
          <p:cNvSpPr txBox="1"/>
          <p:nvPr/>
        </p:nvSpPr>
        <p:spPr>
          <a:xfrm>
            <a:off x="142779" y="4883800"/>
            <a:ext cx="39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Urea-formaldehyde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54A14-1874-DD23-2A41-43D7FF3A7746}"/>
              </a:ext>
            </a:extLst>
          </p:cNvPr>
          <p:cNvSpPr txBox="1"/>
          <p:nvPr/>
        </p:nvSpPr>
        <p:spPr>
          <a:xfrm>
            <a:off x="4114429" y="4883799"/>
            <a:ext cx="3366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Phenol-formaldehyde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19EC9-796A-59AE-4536-42DC0F7180DD}"/>
              </a:ext>
            </a:extLst>
          </p:cNvPr>
          <p:cNvSpPr txBox="1"/>
          <p:nvPr/>
        </p:nvSpPr>
        <p:spPr>
          <a:xfrm>
            <a:off x="7480899" y="4883798"/>
            <a:ext cx="45683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Polyurethane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92E4B-5567-872C-2A90-44BEE7674DCF}"/>
              </a:ext>
            </a:extLst>
          </p:cNvPr>
          <p:cNvSpPr txBox="1"/>
          <p:nvPr/>
        </p:nvSpPr>
        <p:spPr>
          <a:xfrm>
            <a:off x="142778" y="4523116"/>
            <a:ext cx="409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[4]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5C6E8-DEF6-2727-7F56-D389A07F48A4}"/>
              </a:ext>
            </a:extLst>
          </p:cNvPr>
          <p:cNvSpPr txBox="1"/>
          <p:nvPr/>
        </p:nvSpPr>
        <p:spPr>
          <a:xfrm>
            <a:off x="4415520" y="4511344"/>
            <a:ext cx="409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[5]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DFE52-F26A-7BB3-6BA9-4B3DC196C32E}"/>
              </a:ext>
            </a:extLst>
          </p:cNvPr>
          <p:cNvSpPr txBox="1"/>
          <p:nvPr/>
        </p:nvSpPr>
        <p:spPr>
          <a:xfrm>
            <a:off x="7449395" y="4543682"/>
            <a:ext cx="409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sz="1400" dirty="0">
                <a:solidFill>
                  <a:schemeClr val="bg1"/>
                </a:solidFill>
              </a:rPr>
              <a:t>]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9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5C6B34-4BDE-BDE4-6516-EB855133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Environmental impact</a:t>
            </a:r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913CA3-142D-22FC-4552-E66DB2A12CF9}"/>
              </a:ext>
            </a:extLst>
          </p:cNvPr>
          <p:cNvGrpSpPr/>
          <p:nvPr/>
        </p:nvGrpSpPr>
        <p:grpSpPr>
          <a:xfrm>
            <a:off x="6745508" y="1459701"/>
            <a:ext cx="3739422" cy="3739422"/>
            <a:chOff x="6745508" y="1559289"/>
            <a:chExt cx="3739422" cy="3739422"/>
          </a:xfrm>
        </p:grpSpPr>
        <p:pic>
          <p:nvPicPr>
            <p:cNvPr id="7" name="Рисунок 6" descr="Изображение выглядит как Графика, символ, дизайн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DB19AEF-13B7-A75E-E3F2-3D70F9B7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5508" y="1559289"/>
              <a:ext cx="3739422" cy="3739422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Графика, Шрифт, красный, дизайн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17B7B42-732E-32E7-4C8F-6AAF26233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3465" y="2653048"/>
              <a:ext cx="1823507" cy="1823507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5D2D88B-B670-FDC9-886A-705DF0F6F58F}"/>
              </a:ext>
            </a:extLst>
          </p:cNvPr>
          <p:cNvGrpSpPr/>
          <p:nvPr/>
        </p:nvGrpSpPr>
        <p:grpSpPr>
          <a:xfrm>
            <a:off x="648000" y="1740056"/>
            <a:ext cx="5414805" cy="3178712"/>
            <a:chOff x="648000" y="1822051"/>
            <a:chExt cx="5414805" cy="317871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FE5A93D7-3603-7038-43E0-155602FF15C4}"/>
                </a:ext>
              </a:extLst>
            </p:cNvPr>
            <p:cNvGrpSpPr/>
            <p:nvPr/>
          </p:nvGrpSpPr>
          <p:grpSpPr>
            <a:xfrm>
              <a:off x="648002" y="1822051"/>
              <a:ext cx="5381608" cy="830997"/>
              <a:chOff x="648000" y="1752641"/>
              <a:chExt cx="5381608" cy="83099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1458D-8554-FFDA-29FF-A1320DC48761}"/>
                  </a:ext>
                </a:extLst>
              </p:cNvPr>
              <p:cNvSpPr txBox="1"/>
              <p:nvPr/>
            </p:nvSpPr>
            <p:spPr>
              <a:xfrm>
                <a:off x="1195055" y="1752641"/>
                <a:ext cx="483455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dirty="0"/>
                  <a:t>Formaldehyde emissions (indoor air, health risks)</a:t>
                </a:r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A680F96E-4A88-FB30-258D-63B89F4BE363}"/>
                  </a:ext>
                </a:extLst>
              </p:cNvPr>
              <p:cNvGrpSpPr/>
              <p:nvPr/>
            </p:nvGrpSpPr>
            <p:grpSpPr>
              <a:xfrm>
                <a:off x="648000" y="1894610"/>
                <a:ext cx="547057" cy="547058"/>
                <a:chOff x="648000" y="4044232"/>
                <a:chExt cx="547057" cy="547058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id="{B4C36A31-22E6-FA5B-0AF0-100FE75E38EB}"/>
                    </a:ext>
                  </a:extLst>
                </p:cNvPr>
                <p:cNvSpPr/>
                <p:nvPr/>
              </p:nvSpPr>
              <p:spPr>
                <a:xfrm>
                  <a:off x="648000" y="4044233"/>
                  <a:ext cx="547057" cy="547057"/>
                </a:xfrm>
                <a:prstGeom prst="ellipse">
                  <a:avLst/>
                </a:prstGeom>
                <a:solidFill>
                  <a:srgbClr val="E1341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13" name="Рисунок 12" descr="Восклицательный знак со сплошной заливкой">
                  <a:extLst>
                    <a:ext uri="{FF2B5EF4-FFF2-40B4-BE49-F238E27FC236}">
                      <a16:creationId xmlns:a16="http://schemas.microsoft.com/office/drawing/2014/main" id="{2A0C1103-69C0-E869-764F-C9693CD93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000" y="4044232"/>
                  <a:ext cx="547057" cy="5470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FB2F789-AE12-F742-CFA5-53C0914C0C66}"/>
                </a:ext>
              </a:extLst>
            </p:cNvPr>
            <p:cNvGrpSpPr/>
            <p:nvPr/>
          </p:nvGrpSpPr>
          <p:grpSpPr>
            <a:xfrm>
              <a:off x="648000" y="3137878"/>
              <a:ext cx="5414805" cy="547058"/>
              <a:chOff x="647998" y="3075971"/>
              <a:chExt cx="5414805" cy="5470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E58FAC-38B3-6A59-EC20-45730D889A8E}"/>
                  </a:ext>
                </a:extLst>
              </p:cNvPr>
              <p:cNvSpPr txBox="1"/>
              <p:nvPr/>
            </p:nvSpPr>
            <p:spPr>
              <a:xfrm>
                <a:off x="1161858" y="3118668"/>
                <a:ext cx="49009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CO₂ during production</a:t>
                </a:r>
                <a:endParaRPr lang="ru-RU" sz="2400" dirty="0"/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16A9D230-33D2-B59E-A149-88632534B166}"/>
                  </a:ext>
                </a:extLst>
              </p:cNvPr>
              <p:cNvGrpSpPr/>
              <p:nvPr/>
            </p:nvGrpSpPr>
            <p:grpSpPr>
              <a:xfrm>
                <a:off x="647998" y="3075971"/>
                <a:ext cx="547057" cy="547058"/>
                <a:chOff x="648000" y="4044232"/>
                <a:chExt cx="547057" cy="547058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id="{15FF93DA-82E7-E38C-8A30-CADC4F3EF9F1}"/>
                    </a:ext>
                  </a:extLst>
                </p:cNvPr>
                <p:cNvSpPr/>
                <p:nvPr/>
              </p:nvSpPr>
              <p:spPr>
                <a:xfrm>
                  <a:off x="648000" y="4044233"/>
                  <a:ext cx="547057" cy="547057"/>
                </a:xfrm>
                <a:prstGeom prst="ellipse">
                  <a:avLst/>
                </a:prstGeom>
                <a:solidFill>
                  <a:srgbClr val="E1341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21" name="Рисунок 20" descr="Восклицательный знак со сплошной заливкой">
                  <a:extLst>
                    <a:ext uri="{FF2B5EF4-FFF2-40B4-BE49-F238E27FC236}">
                      <a16:creationId xmlns:a16="http://schemas.microsoft.com/office/drawing/2014/main" id="{4A167EA0-5C09-2A5C-1A32-8E225F4F6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000" y="4044232"/>
                  <a:ext cx="547057" cy="5470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8B4EBBD-0EAB-68CD-89D8-76F8BB626E24}"/>
                </a:ext>
              </a:extLst>
            </p:cNvPr>
            <p:cNvGrpSpPr/>
            <p:nvPr/>
          </p:nvGrpSpPr>
          <p:grpSpPr>
            <a:xfrm>
              <a:off x="648000" y="4169766"/>
              <a:ext cx="5209594" cy="830997"/>
              <a:chOff x="647998" y="4100356"/>
              <a:chExt cx="5209594" cy="83099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29F1DB-F796-57CE-25E9-FC1110B5D003}"/>
                  </a:ext>
                </a:extLst>
              </p:cNvPr>
              <p:cNvSpPr txBox="1"/>
              <p:nvPr/>
            </p:nvSpPr>
            <p:spPr>
              <a:xfrm>
                <a:off x="1195055" y="4100356"/>
                <a:ext cx="46625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VOCs and end-of-life recycling complications</a:t>
                </a:r>
                <a:endParaRPr lang="ru-RU" sz="2400" dirty="0"/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4856CC37-1EF4-D6B5-DB9A-B2933E12648E}"/>
                  </a:ext>
                </a:extLst>
              </p:cNvPr>
              <p:cNvGrpSpPr/>
              <p:nvPr/>
            </p:nvGrpSpPr>
            <p:grpSpPr>
              <a:xfrm>
                <a:off x="647998" y="4242325"/>
                <a:ext cx="547057" cy="547058"/>
                <a:chOff x="648000" y="4044232"/>
                <a:chExt cx="547057" cy="547058"/>
              </a:xfrm>
            </p:grpSpPr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id="{CD601094-AB8C-6AFC-FDD3-8CEBFC1F7467}"/>
                    </a:ext>
                  </a:extLst>
                </p:cNvPr>
                <p:cNvSpPr/>
                <p:nvPr/>
              </p:nvSpPr>
              <p:spPr>
                <a:xfrm>
                  <a:off x="648000" y="4044233"/>
                  <a:ext cx="547057" cy="547057"/>
                </a:xfrm>
                <a:prstGeom prst="ellipse">
                  <a:avLst/>
                </a:prstGeom>
                <a:solidFill>
                  <a:srgbClr val="E1341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pic>
              <p:nvPicPr>
                <p:cNvPr id="24" name="Рисунок 23" descr="Восклицательный знак со сплошной заливкой">
                  <a:extLst>
                    <a:ext uri="{FF2B5EF4-FFF2-40B4-BE49-F238E27FC236}">
                      <a16:creationId xmlns:a16="http://schemas.microsoft.com/office/drawing/2014/main" id="{64A325A4-33CC-5FA5-D22A-F2501A21C9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000" y="4044232"/>
                  <a:ext cx="547057" cy="54705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9036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U-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348A"/>
      </a:accent1>
      <a:accent2>
        <a:srgbClr val="F7A700"/>
      </a:accent2>
      <a:accent3>
        <a:srgbClr val="FFDB00"/>
      </a:accent3>
      <a:accent4>
        <a:srgbClr val="51AE32"/>
      </a:accent4>
      <a:accent5>
        <a:srgbClr val="0AA9DC"/>
      </a:accent5>
      <a:accent6>
        <a:srgbClr val="951A80"/>
      </a:accent6>
      <a:hlink>
        <a:srgbClr val="27338A"/>
      </a:hlink>
      <a:folHlink>
        <a:srgbClr val="09A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EU-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348A"/>
      </a:accent1>
      <a:accent2>
        <a:srgbClr val="F7A700"/>
      </a:accent2>
      <a:accent3>
        <a:srgbClr val="FFDB00"/>
      </a:accent3>
      <a:accent4>
        <a:srgbClr val="51AE32"/>
      </a:accent4>
      <a:accent5>
        <a:srgbClr val="0AA9DC"/>
      </a:accent5>
      <a:accent6>
        <a:srgbClr val="951A80"/>
      </a:accent6>
      <a:hlink>
        <a:srgbClr val="27338A"/>
      </a:hlink>
      <a:folHlink>
        <a:srgbClr val="09A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E7388EFDC6A14886151D2847A44A62" ma:contentTypeVersion="12" ma:contentTypeDescription="Создание документа." ma:contentTypeScope="" ma:versionID="ee5b8767d328986928fc6e7750fadc53">
  <xsd:schema xmlns:xsd="http://www.w3.org/2001/XMLSchema" xmlns:xs="http://www.w3.org/2001/XMLSchema" xmlns:p="http://schemas.microsoft.com/office/2006/metadata/properties" xmlns:ns2="63aa5b15-39d7-45b2-bcef-885aee5efe7a" xmlns:ns3="89ffeae6-ddd6-4585-b473-51acd2417728" targetNamespace="http://schemas.microsoft.com/office/2006/metadata/properties" ma:root="true" ma:fieldsID="15f1d118bb548cbe62671e4f10bb600f" ns2:_="" ns3:_="">
    <xsd:import namespace="63aa5b15-39d7-45b2-bcef-885aee5efe7a"/>
    <xsd:import namespace="89ffeae6-ddd6-4585-b473-51acd24177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a5b15-39d7-45b2-bcef-885aee5ef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8b6d6fff-1a6f-47fc-95d9-f16ed1d73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feae6-ddd6-4585-b473-51acd241772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b6c69a-8d4e-47d2-ab49-7342cfce6795}" ma:internalName="TaxCatchAll" ma:showField="CatchAllData" ma:web="89ffeae6-ddd6-4585-b473-51acd2417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ffeae6-ddd6-4585-b473-51acd2417728" xsi:nil="true"/>
    <lcf76f155ced4ddcb4097134ff3c332f xmlns="63aa5b15-39d7-45b2-bcef-885aee5efe7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25476-8518-42C3-8983-3A77D95A65C4}"/>
</file>

<file path=customXml/itemProps2.xml><?xml version="1.0" encoding="utf-8"?>
<ds:datastoreItem xmlns:ds="http://schemas.openxmlformats.org/officeDocument/2006/customXml" ds:itemID="{B1BE5676-B090-446E-BEB0-F9E4BAF9A35D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3aa5b15-39d7-45b2-bcef-885aee5efe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6C09A1-261F-46A7-9662-DA3755A6E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23630</TotalTime>
  <Words>764</Words>
  <Application>Microsoft Office PowerPoint</Application>
  <PresentationFormat>Широкоэкранный</PresentationFormat>
  <Paragraphs>108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Open Sans</vt:lpstr>
      <vt:lpstr>Arial</vt:lpstr>
      <vt:lpstr>Office</vt:lpstr>
      <vt:lpstr>1_Office</vt:lpstr>
      <vt:lpstr>EDU-CIRC Rete transfrontaliera per la formazione sull’economia circolare e la decarbonizzazione nella produzione  Grenzübergreifendes Netzwerk zur Aus- und Weiterbildung in Kreislaufwirtschaft und Dekarbonisierung in der Produktion</vt:lpstr>
      <vt:lpstr>Workshop Vertical Farms</vt:lpstr>
      <vt:lpstr>The Earth is getting hotter</vt:lpstr>
      <vt:lpstr>What is CO₂? </vt:lpstr>
      <vt:lpstr>What is Decarbonization? </vt:lpstr>
      <vt:lpstr>Why Decarbonization Matters?</vt:lpstr>
      <vt:lpstr>What Is Glue In Woodworking?</vt:lpstr>
      <vt:lpstr>Common Types of Glues</vt:lpstr>
      <vt:lpstr>What is The Environmental impact</vt:lpstr>
      <vt:lpstr>What Is BIO-Glue?</vt:lpstr>
      <vt:lpstr>Advantages of bio-glues</vt:lpstr>
      <vt:lpstr>Limitations And Challenges</vt:lpstr>
      <vt:lpstr>Where Bio-Glue Can Be Used</vt:lpstr>
      <vt:lpstr>It’s time for you to contribute!</vt:lpstr>
      <vt:lpstr>Homemade BIO-glue</vt:lpstr>
      <vt:lpstr>Homemade BIO-glue: Ingredients </vt:lpstr>
      <vt:lpstr>Homemade BIO-glue: Step 1</vt:lpstr>
      <vt:lpstr>Homemade BIO-glue: Step 2</vt:lpstr>
      <vt:lpstr>Homemade BIO-glue: Step 3</vt:lpstr>
      <vt:lpstr>Homemade BIO-glue: Step 4</vt:lpstr>
      <vt:lpstr>Let’s Talk About It</vt:lpstr>
      <vt:lpstr>References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Paolo Celotto</dc:creator>
  <cp:lastModifiedBy>Komyshan Viktor (Stud.)</cp:lastModifiedBy>
  <cp:revision>29</cp:revision>
  <dcterms:created xsi:type="dcterms:W3CDTF">2024-03-13T14:37:45Z</dcterms:created>
  <dcterms:modified xsi:type="dcterms:W3CDTF">2025-09-01T14:17:14Z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0x0101008FE7388EFDC6A14886151D2847A44A62</vt:lpwstr>
  </property>
</Properties>
</file>