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8"/>
  </p:notesMasterIdLst>
  <p:sldIdLst>
    <p:sldId id="256" r:id="rId6"/>
    <p:sldId id="257" r:id="rId7"/>
    <p:sldId id="260" r:id="rId8"/>
    <p:sldId id="258" r:id="rId9"/>
    <p:sldId id="262" r:id="rId10"/>
    <p:sldId id="263" r:id="rId11"/>
    <p:sldId id="264" r:id="rId12"/>
    <p:sldId id="265" r:id="rId13"/>
    <p:sldId id="266" r:id="rId14"/>
    <p:sldId id="267" r:id="rId15"/>
    <p:sldId id="268" r:id="rId16"/>
    <p:sldId id="269" r:id="rId17"/>
    <p:sldId id="270" r:id="rId18"/>
    <p:sldId id="276" r:id="rId19"/>
    <p:sldId id="283" r:id="rId20"/>
    <p:sldId id="284" r:id="rId21"/>
    <p:sldId id="281" r:id="rId22"/>
    <p:sldId id="282" r:id="rId23"/>
    <p:sldId id="272" r:id="rId24"/>
    <p:sldId id="277" r:id="rId25"/>
    <p:sldId id="279" r:id="rId26"/>
    <p:sldId id="280"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Open Sans" panose="020B0606030504020204" pitchFamily="34" charset="0"/>
      <p:regular r:id="rId34"/>
      <p:bold r:id="rId35"/>
      <p:italic r:id="rId36"/>
      <p:boldItalic r:id="rId37"/>
    </p:embeddedFont>
    <p:embeddedFont>
      <p:font typeface="Unbounded"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YdSxjlXFNh6Sd1slOAq959vCX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09" autoAdjust="0"/>
    <p:restoredTop sz="69033" autoAdjust="0"/>
  </p:normalViewPr>
  <p:slideViewPr>
    <p:cSldViewPr snapToGrid="0">
      <p:cViewPr varScale="1">
        <p:scale>
          <a:sx n="56" d="100"/>
          <a:sy n="56" d="100"/>
        </p:scale>
        <p:origin x="1910" y="4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pa.gov/ghgemissions/sources-greenhouse-gas-emissions#transport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epa.gov/ghgemissions/global-greenhouse-gas-overview#Reference%20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stbook.com/key-differences/ecosyst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stbook.com/physics/management-of-natural-resour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Design for reuse, repair, and recycling keeps materials in loop and reduces virgin extraction. For vehicles, that means choosing materials that meet performance needs today and have a viable end-of-life pathway tomorrow.</a:t>
            </a:r>
          </a:p>
        </p:txBody>
      </p:sp>
    </p:spTree>
    <p:extLst>
      <p:ext uri="{BB962C8B-B14F-4D97-AF65-F5344CB8AC3E}">
        <p14:creationId xmlns:p14="http://schemas.microsoft.com/office/powerpoint/2010/main" val="3587412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dirty="0">
                <a:solidFill>
                  <a:srgbClr val="0AA9DC"/>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Transportation</a:t>
            </a:r>
            <a:r>
              <a:rPr lang="en-US" b="0" i="0" u="none" dirty="0">
                <a:solidFill>
                  <a:srgbClr val="0AA9DC"/>
                </a:solidFill>
                <a:effectLst/>
                <a:latin typeface="Calibri" panose="020F0502020204030204" pitchFamily="34" charset="0"/>
                <a:cs typeface="Calibri" panose="020F0502020204030204" pitchFamily="34" charset="0"/>
              </a:rPr>
              <a:t> (15% of 2019 global greenhouse gas emissions): Greenhouse gas emissions from this sector primarily involve fossil fuels burned for road, rail, air, and marine transportation. Almost all (95%) of the world's transportation energy comes from petroleum-based fuels, largely gasoline and diesel.</a:t>
            </a:r>
            <a:r>
              <a:rPr lang="en-US" b="0" i="0" u="none" baseline="30000" dirty="0">
                <a:solidFill>
                  <a:srgbClr val="0AA9DC"/>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a:t>
            </a:r>
            <a:endParaRPr lang="en-US" b="0" i="0" u="none" dirty="0">
              <a:solidFill>
                <a:srgbClr val="0AA9DC"/>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16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Physics is simple here: more mass requires more energy to accelerate and climb, and more braking energy is wasted as heat. Lighter vehicles typically consume less fuel or, for EVs, deliver more range for the same battery.</a:t>
            </a:r>
          </a:p>
        </p:txBody>
      </p:sp>
    </p:spTree>
    <p:extLst>
      <p:ext uri="{BB962C8B-B14F-4D97-AF65-F5344CB8AC3E}">
        <p14:creationId xmlns:p14="http://schemas.microsoft.com/office/powerpoint/2010/main" val="64999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 useful rule of thumb is that for every 1% reduction in mass, there is a 0.6–0.7% reduction in fuel usage, provided that size and performance remain constant. Additionally, mass reduction lowers brake and tire wear, providing secondary environmental and cost benefits.</a:t>
            </a:r>
          </a:p>
        </p:txBody>
      </p:sp>
    </p:spTree>
    <p:extLst>
      <p:ext uri="{BB962C8B-B14F-4D97-AF65-F5344CB8AC3E}">
        <p14:creationId xmlns:p14="http://schemas.microsoft.com/office/powerpoint/2010/main" val="1527899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Body-on-frame → Unibody (~−280 kg):</a:t>
            </a:r>
            <a:r>
              <a:rPr lang="en-US" dirty="0">
                <a:latin typeface="Arial" panose="020B0604020202020204" pitchFamily="34" charset="0"/>
                <a:cs typeface="Arial" panose="020B0604020202020204" pitchFamily="34" charset="0"/>
              </a:rPr>
              <a:t> Integrates frame into body; architecture-only saving on matched cars.</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Unibody → Space frame (~−156 kg):</a:t>
            </a:r>
            <a:r>
              <a:rPr lang="en-US" dirty="0">
                <a:latin typeface="Arial" panose="020B0604020202020204" pitchFamily="34" charset="0"/>
                <a:cs typeface="Arial" panose="020B0604020202020204" pitchFamily="34" charset="0"/>
              </a:rPr>
              <a:t> Tubular frame with non-structural panels; lighter but usually costlier/low-volume.</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RWD → FWD (~−296 kg):</a:t>
            </a:r>
            <a:r>
              <a:rPr lang="en-US" dirty="0">
                <a:latin typeface="Arial" panose="020B0604020202020204" pitchFamily="34" charset="0"/>
                <a:cs typeface="Arial" panose="020B0604020202020204" pitchFamily="34" charset="0"/>
              </a:rPr>
              <a:t> Removes prop shaft &amp; rear diff; tighter packaging yields large mass cut.</a:t>
            </a:r>
          </a:p>
        </p:txBody>
      </p:sp>
    </p:spTree>
    <p:extLst>
      <p:ext uri="{BB962C8B-B14F-4D97-AF65-F5344CB8AC3E}">
        <p14:creationId xmlns:p14="http://schemas.microsoft.com/office/powerpoint/2010/main" val="1467126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Powertrain &amp; Packaging:</a:t>
            </a:r>
            <a:r>
              <a:rPr lang="en-US" dirty="0"/>
              <a:t> </a:t>
            </a:r>
            <a:r>
              <a:rPr lang="en-US" b="1" dirty="0"/>
              <a:t>Engine downsizing</a:t>
            </a:r>
            <a:r>
              <a:rPr lang="en-US" dirty="0"/>
              <a:t> (e.g., V8→V6, V6→I4) removes </a:t>
            </a:r>
            <a:r>
              <a:rPr lang="en-US" b="1" dirty="0"/>
              <a:t>~60–70 kg</a:t>
            </a:r>
            <a:r>
              <a:rPr lang="en-US" dirty="0"/>
              <a:t> while modern power density preserves performance; packaging benefits reduce mass further.</a:t>
            </a:r>
          </a:p>
        </p:txBody>
      </p:sp>
    </p:spTree>
    <p:extLst>
      <p:ext uri="{BB962C8B-B14F-4D97-AF65-F5344CB8AC3E}">
        <p14:creationId xmlns:p14="http://schemas.microsoft.com/office/powerpoint/2010/main" val="207995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Material Substitution:</a:t>
            </a:r>
            <a:r>
              <a:rPr lang="en-US" dirty="0"/>
              <a:t> Replacing steel/iron with </a:t>
            </a:r>
            <a:r>
              <a:rPr lang="en-US" b="1" dirty="0"/>
              <a:t>AHSS, aluminum, magnesium, polymers, composites</a:t>
            </a:r>
            <a:r>
              <a:rPr lang="en-US" dirty="0"/>
              <a:t> can lower mass; benefits vary by part and must be balanced with cost, repair, and recyclability.</a:t>
            </a:r>
          </a:p>
        </p:txBody>
      </p:sp>
    </p:spTree>
    <p:extLst>
      <p:ext uri="{BB962C8B-B14F-4D97-AF65-F5344CB8AC3E}">
        <p14:creationId xmlns:p14="http://schemas.microsoft.com/office/powerpoint/2010/main" val="2584052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You’ll start from a 2000 kg baseline vehicle. Your goals: </a:t>
            </a:r>
            <a:r>
              <a:rPr lang="en-US" b="1" dirty="0"/>
              <a:t>save ≥200 kg</a:t>
            </a:r>
            <a:r>
              <a:rPr lang="en-US" dirty="0"/>
              <a:t>, meet all subsystem requirements, and do it with minimum cost. </a:t>
            </a:r>
          </a:p>
        </p:txBody>
      </p:sp>
    </p:spTree>
    <p:extLst>
      <p:ext uri="{BB962C8B-B14F-4D97-AF65-F5344CB8AC3E}">
        <p14:creationId xmlns:p14="http://schemas.microsoft.com/office/powerpoint/2010/main" val="365069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the </a:t>
            </a:r>
            <a:r>
              <a:rPr lang="en-US" b="1" dirty="0"/>
              <a:t>Material Option Cards</a:t>
            </a:r>
            <a:r>
              <a:rPr lang="en-US" dirty="0"/>
              <a:t>, the </a:t>
            </a:r>
            <a:r>
              <a:rPr lang="en-US" b="1" dirty="0"/>
              <a:t>Requirements Table</a:t>
            </a:r>
            <a:r>
              <a:rPr lang="en-US" dirty="0"/>
              <a:t>, the </a:t>
            </a:r>
            <a:r>
              <a:rPr lang="en-US" b="1" dirty="0"/>
              <a:t>Ashby chart</a:t>
            </a:r>
            <a:r>
              <a:rPr lang="en-US" dirty="0"/>
              <a:t> provided, and the </a:t>
            </a:r>
            <a:r>
              <a:rPr lang="en-US" b="1" dirty="0"/>
              <a:t>worksheet</a:t>
            </a:r>
            <a:r>
              <a:rPr lang="en-US" dirty="0"/>
              <a:t> to track mass, cost, and compliance.</a:t>
            </a:r>
          </a:p>
        </p:txBody>
      </p:sp>
    </p:spTree>
    <p:extLst>
      <p:ext uri="{BB962C8B-B14F-4D97-AF65-F5344CB8AC3E}">
        <p14:creationId xmlns:p14="http://schemas.microsoft.com/office/powerpoint/2010/main" val="71757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presentation phase please share your worksheet summary and answer these four questions clearly.</a:t>
            </a:r>
            <a:br>
              <a:rPr lang="en-US" dirty="0"/>
            </a:br>
            <a:r>
              <a:rPr lang="en-US" dirty="0"/>
              <a:t>(Read the questions)</a:t>
            </a:r>
          </a:p>
        </p:txBody>
      </p:sp>
    </p:spTree>
    <p:extLst>
      <p:ext uri="{BB962C8B-B14F-4D97-AF65-F5344CB8AC3E}">
        <p14:creationId xmlns:p14="http://schemas.microsoft.com/office/powerpoint/2010/main" val="181990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Welcome, everyone. Today we’ll connect sustainability with practical engineering—specifically how reducing vehicle mass lowers fuel consumption and CO₂. We’ll move from the big picture to a hands-on workshop where you’ll redesign a baseline vehicle using provided data and constraints. Let’s start with why sustainability matters.</a:t>
            </a:r>
          </a:p>
          <a:p>
            <a:pPr marL="0" lvl="0" indent="0" algn="l" rtl="0">
              <a:spcBef>
                <a:spcPts val="0"/>
              </a:spcBef>
              <a:spcAft>
                <a:spcPts val="0"/>
              </a:spcAft>
              <a:buNone/>
            </a:pP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802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population and living standards keep rising, which increases demand for energy, materials, water, and land. That pressure challenges how we design and use products. Sustainability isn’t just ethical; it’s a design constraint that affects cost, risk, and resilience.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Those needs have historically been met by fossil fuels—let’s look at that challenge next.</a:t>
            </a:r>
          </a:p>
          <a:p>
            <a:pPr marL="0" lvl="0" indent="0" algn="l" rtl="0">
              <a:spcBef>
                <a:spcPts val="0"/>
              </a:spcBef>
              <a:spcAft>
                <a:spcPts val="0"/>
              </a:spcAft>
              <a:buNone/>
            </a:pP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Climate change, air pollution, and biodiversity loss are outcomes of how we produce and consume. Engineering choices—materials, processes, and product use—directly influence these impacts. Small improvements at scale can yield large benefits.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what’s the engineering role in changing that trajectory?</a:t>
            </a:r>
            <a:endParaRPr dirty="0"/>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28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Our job is to deliver function with less energy and fewer resources over the full lifecycle—manufacture, use, and end-of-life. That means efficiency, durability, reparability, and circularity. Today we’ll focus on one powerful lever in transport: </a:t>
            </a:r>
            <a:r>
              <a:rPr lang="en-US" b="1" dirty="0"/>
              <a:t>mass reduction</a:t>
            </a:r>
            <a:r>
              <a:rPr lang="en-US" dirty="0"/>
              <a:t>.</a:t>
            </a:r>
          </a:p>
        </p:txBody>
      </p:sp>
    </p:spTree>
    <p:extLst>
      <p:ext uri="{BB962C8B-B14F-4D97-AF65-F5344CB8AC3E}">
        <p14:creationId xmlns:p14="http://schemas.microsoft.com/office/powerpoint/2010/main" val="10875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B1B1B"/>
                </a:solidFill>
                <a:effectLst/>
                <a:latin typeface="Arial" panose="020B0604020202020204" pitchFamily="34" charset="0"/>
                <a:cs typeface="Arial" panose="020B0604020202020204" pitchFamily="34" charset="0"/>
              </a:rPr>
              <a:t>Global CO</a:t>
            </a:r>
            <a:r>
              <a:rPr lang="en-US" b="0" i="0" baseline="-25000" dirty="0">
                <a:solidFill>
                  <a:srgbClr val="1B1B1B"/>
                </a:solidFill>
                <a:effectLst/>
                <a:latin typeface="Arial" panose="020B0604020202020204" pitchFamily="34" charset="0"/>
                <a:cs typeface="Arial" panose="020B0604020202020204" pitchFamily="34" charset="0"/>
              </a:rPr>
              <a:t>2</a:t>
            </a:r>
            <a:r>
              <a:rPr lang="en-US" b="0" i="0" dirty="0">
                <a:solidFill>
                  <a:srgbClr val="1B1B1B"/>
                </a:solidFill>
                <a:effectLst/>
                <a:latin typeface="Arial" panose="020B0604020202020204" pitchFamily="34" charset="0"/>
                <a:cs typeface="Arial" panose="020B0604020202020204" pitchFamily="34" charset="0"/>
              </a:rPr>
              <a:t> emissions from all sectors have significantly increased since 1850. The majority of this increase has resulted from increased fossil fuel consumption and industrial emissions. Globally, greenhouse gas emissions continued to rise across all sectors and subsectors, most rapidly in the transport and industry sectors.</a:t>
            </a:r>
            <a:r>
              <a:rPr lang="en-US" b="0" i="0" baseline="30000" dirty="0">
                <a:solidFill>
                  <a:srgbClr val="1B1B1B"/>
                </a:solidFill>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06758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chemeClr val="tx1"/>
                </a:solidFill>
                <a:effectLst/>
                <a:latin typeface="Arial" panose="020B0604020202020204" pitchFamily="34" charset="0"/>
                <a:cs typeface="Arial" panose="020B0604020202020204" pitchFamily="34" charset="0"/>
              </a:rPr>
              <a:t>It's a common narrative that our planet's natural </a:t>
            </a:r>
            <a:r>
              <a:rPr lang="en-US" b="0" i="0" u="none" strike="noStrik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ecosystems </a:t>
            </a:r>
            <a:r>
              <a:rPr lang="en-US" b="0" i="0" u="none" strike="noStrike" dirty="0">
                <a:solidFill>
                  <a:schemeClr val="tx1"/>
                </a:solidFill>
                <a:effectLst/>
                <a:latin typeface="Arial" panose="020B0604020202020204" pitchFamily="34" charset="0"/>
                <a:cs typeface="Arial" panose="020B0604020202020204" pitchFamily="34" charset="0"/>
              </a:rPr>
              <a:t>are under immense pressure to provide for the growing population. Therefore, the conservation and </a:t>
            </a:r>
            <a:r>
              <a:rPr lang="en-US"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management of natural resources</a:t>
            </a:r>
            <a:r>
              <a:rPr lang="en-US" b="0" i="0" u="none" strike="noStrike" dirty="0">
                <a:solidFill>
                  <a:schemeClr val="tx1"/>
                </a:solidFill>
                <a:effectLst/>
                <a:latin typeface="Arial" panose="020B0604020202020204" pitchFamily="34" charset="0"/>
                <a:cs typeface="Arial" panose="020B0604020202020204" pitchFamily="34" charset="0"/>
              </a:rPr>
              <a:t> are crucial for maintaining sustainability.</a:t>
            </a:r>
            <a:r>
              <a:rPr lang="en-US" b="0" i="0" u="none" strike="noStrike" baseline="30000" dirty="0">
                <a:solidFill>
                  <a:schemeClr val="tx1"/>
                </a:solidFill>
                <a:effectLst/>
                <a:latin typeface="Arial" panose="020B0604020202020204" pitchFamily="34" charset="0"/>
                <a:cs typeface="Arial" panose="020B0604020202020204" pitchFamily="34" charset="0"/>
              </a:rPr>
              <a:t>4</a:t>
            </a:r>
            <a:endParaRPr lang="en-US" b="0" i="0" u="none" strike="noStrike" baseline="30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2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Renewables like solar, wind, hydro, and sustainable biomass reduce operational emissions. But energy is only half the story—how efficiently we </a:t>
            </a:r>
            <a:r>
              <a:rPr lang="en-US" b="0" dirty="0"/>
              <a:t>use</a:t>
            </a:r>
            <a:r>
              <a:rPr lang="en-US" dirty="0"/>
              <a:t> materials determines total footprint. Efficient products need less energy and fewer raw inputs over time.</a:t>
            </a:r>
          </a:p>
        </p:txBody>
      </p:sp>
    </p:spTree>
    <p:extLst>
      <p:ext uri="{BB962C8B-B14F-4D97-AF65-F5344CB8AC3E}">
        <p14:creationId xmlns:p14="http://schemas.microsoft.com/office/powerpoint/2010/main" val="140542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Using the right amount of the right material—preferably recycled or recyclable—lowers embodied energy and risk. Smart design can deliver the same performance with less material, which also reduces the energy needed to move the product during use.</a:t>
            </a:r>
          </a:p>
        </p:txBody>
      </p:sp>
    </p:spTree>
    <p:extLst>
      <p:ext uri="{BB962C8B-B14F-4D97-AF65-F5344CB8AC3E}">
        <p14:creationId xmlns:p14="http://schemas.microsoft.com/office/powerpoint/2010/main" val="375780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12"/>
        <p:cNvGrpSpPr/>
        <p:nvPr/>
      </p:nvGrpSpPr>
      <p:grpSpPr>
        <a:xfrm>
          <a:off x="0" y="0"/>
          <a:ext cx="0" cy="0"/>
          <a:chOff x="0" y="0"/>
          <a:chExt cx="0" cy="0"/>
        </a:xfrm>
      </p:grpSpPr>
      <p:sp>
        <p:nvSpPr>
          <p:cNvPr id="13" name="Google Shape;13;p6"/>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rgbClr val="FFFFFF"/>
              </a:buClr>
              <a:buSzPts val="4400"/>
              <a:buFont typeface="Arial"/>
              <a:buNone/>
              <a:defRPr sz="44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er">
  <p:cSld name="Leer">
    <p:spTree>
      <p:nvGrpSpPr>
        <p:cNvPr id="1" name="Shape 52"/>
        <p:cNvGrpSpPr/>
        <p:nvPr/>
      </p:nvGrpSpPr>
      <p:grpSpPr>
        <a:xfrm>
          <a:off x="0" y="0"/>
          <a:ext cx="0" cy="0"/>
          <a:chOff x="0" y="0"/>
          <a:chExt cx="0" cy="0"/>
        </a:xfrm>
      </p:grpSpPr>
      <p:sp>
        <p:nvSpPr>
          <p:cNvPr id="53" name="Google Shape;53;p19"/>
          <p:cNvSpPr>
            <a:spLocks noGrp="1"/>
          </p:cNvSpPr>
          <p:nvPr>
            <p:ph type="pic" idx="2"/>
          </p:nvPr>
        </p:nvSpPr>
        <p:spPr>
          <a:xfrm>
            <a:off x="0" y="1"/>
            <a:ext cx="12204000" cy="59796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58"/>
        <p:cNvGrpSpPr/>
        <p:nvPr/>
      </p:nvGrpSpPr>
      <p:grpSpPr>
        <a:xfrm>
          <a:off x="0" y="0"/>
          <a:ext cx="0" cy="0"/>
          <a:chOff x="0" y="0"/>
          <a:chExt cx="0" cy="0"/>
        </a:xfrm>
      </p:grpSpPr>
      <p:sp>
        <p:nvSpPr>
          <p:cNvPr id="59" name="Google Shape;59;p21"/>
          <p:cNvSpPr>
            <a:spLocks noGrp="1"/>
          </p:cNvSpPr>
          <p:nvPr>
            <p:ph type="pic" idx="2"/>
          </p:nvPr>
        </p:nvSpPr>
        <p:spPr>
          <a:xfrm>
            <a:off x="5832000" y="648000"/>
            <a:ext cx="5760000" cy="4788000"/>
          </a:xfrm>
          <a:prstGeom prst="rect">
            <a:avLst/>
          </a:prstGeom>
          <a:noFill/>
          <a:ln>
            <a:noFill/>
          </a:ln>
        </p:spPr>
      </p:sp>
      <p:sp>
        <p:nvSpPr>
          <p:cNvPr id="60" name="Google Shape;60;p21"/>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rgbClr val="0AA9D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4"/>
        <p:cNvGrpSpPr/>
        <p:nvPr/>
      </p:nvGrpSpPr>
      <p:grpSpPr>
        <a:xfrm>
          <a:off x="0" y="0"/>
          <a:ext cx="0" cy="0"/>
          <a:chOff x="0" y="0"/>
          <a:chExt cx="0" cy="0"/>
        </a:xfrm>
      </p:grpSpPr>
      <p:sp>
        <p:nvSpPr>
          <p:cNvPr id="15" name="Google Shape;15;p7"/>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FFFFFF"/>
              </a:buClr>
              <a:buSzPts val="6000"/>
              <a:buFont typeface="Arial"/>
              <a:buNone/>
              <a:defRPr sz="6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7"/>
          <p:cNvSpPr txBox="1">
            <a:spLocks noGrp="1"/>
          </p:cNvSpPr>
          <p:nvPr>
            <p:ph type="subTitle" idx="1"/>
          </p:nvPr>
        </p:nvSpPr>
        <p:spPr>
          <a:xfrm>
            <a:off x="648000" y="4140000"/>
            <a:ext cx="10980000" cy="540000"/>
          </a:xfrm>
          <a:prstGeom prst="rect">
            <a:avLst/>
          </a:prstGeom>
          <a:noFill/>
          <a:ln>
            <a:noFill/>
          </a:ln>
        </p:spPr>
        <p:txBody>
          <a:bodyPr spcFirstLastPara="1" wrap="square" lIns="0" tIns="0" rIns="0" bIns="0" anchor="t" anchorCtr="0">
            <a:noAutofit/>
          </a:bodyPr>
          <a:lstStyle>
            <a:lvl1pPr marR="0" lvl="0" algn="ctr" rtl="0">
              <a:lnSpc>
                <a:spcPct val="90000"/>
              </a:lnSpc>
              <a:spcBef>
                <a:spcPts val="100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R="0" lvl="1" algn="ctr" rtl="0">
              <a:lnSpc>
                <a:spcPct val="90000"/>
              </a:lnSpc>
              <a:spcBef>
                <a:spcPts val="500"/>
              </a:spcBef>
              <a:spcAft>
                <a:spcPts val="0"/>
              </a:spcAft>
              <a:buClr>
                <a:srgbClr val="FFFFFF"/>
              </a:buClr>
              <a:buSzPts val="2000"/>
              <a:buFont typeface="Arial"/>
              <a:buNone/>
              <a:defRPr sz="2000" b="0" i="0" u="none" strike="noStrike" cap="none">
                <a:solidFill>
                  <a:srgbClr val="FFFFFF"/>
                </a:solidFill>
                <a:latin typeface="Arial"/>
                <a:ea typeface="Arial"/>
                <a:cs typeface="Arial"/>
                <a:sym typeface="Arial"/>
              </a:defRPr>
            </a:lvl2pPr>
            <a:lvl3pPr marR="0" lvl="2" algn="ctr" rtl="0">
              <a:lnSpc>
                <a:spcPct val="90000"/>
              </a:lnSpc>
              <a:spcBef>
                <a:spcPts val="50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R="0" lvl="3"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4pPr>
            <a:lvl5pPr marR="0" lvl="4" algn="ctr" rtl="0">
              <a:lnSpc>
                <a:spcPct val="90000"/>
              </a:lnSpc>
              <a:spcBef>
                <a:spcPts val="5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7"/>
        <p:cNvGrpSpPr/>
        <p:nvPr/>
      </p:nvGrpSpPr>
      <p:grpSpPr>
        <a:xfrm>
          <a:off x="0" y="0"/>
          <a:ext cx="0" cy="0"/>
          <a:chOff x="0" y="0"/>
          <a:chExt cx="0" cy="0"/>
        </a:xfrm>
      </p:grpSpPr>
      <p:sp>
        <p:nvSpPr>
          <p:cNvPr id="18" name="Google Shape;18;p12"/>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Autofit/>
          </a:bodyPr>
          <a:lstStyle>
            <a:lvl1pPr marL="457200" marR="0" lvl="0" indent="-406400" algn="l" rtl="0">
              <a:lnSpc>
                <a:spcPct val="90000"/>
              </a:lnSpc>
              <a:spcBef>
                <a:spcPts val="10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1pPr>
            <a:lvl2pPr marL="914400" marR="0" lvl="1"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2pPr>
            <a:lvl3pPr marL="1371600" marR="0" lvl="2"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3pPr>
            <a:lvl4pPr marL="1828800" marR="0" lvl="3"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4pPr>
            <a:lvl5pPr marL="2286000" marR="0" lvl="4" indent="-342900" algn="l" rtl="0">
              <a:lnSpc>
                <a:spcPct val="90000"/>
              </a:lnSpc>
              <a:spcBef>
                <a:spcPts val="500"/>
              </a:spcBef>
              <a:spcAft>
                <a:spcPts val="0"/>
              </a:spcAft>
              <a:buClr>
                <a:srgbClr val="FFFFFF"/>
              </a:buClr>
              <a:buSzPts val="1800"/>
              <a:buFont typeface="Arial"/>
              <a:buChar char="•"/>
              <a:defRPr sz="1800" b="0" i="0" u="none" strike="noStrike" cap="none">
                <a:solidFill>
                  <a:srgbClr val="FFFFF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12"/>
          <p:cNvSpPr txBox="1"/>
          <p:nvPr/>
        </p:nvSpPr>
        <p:spPr>
          <a:xfrm>
            <a:off x="648000" y="2160000"/>
            <a:ext cx="10980000" cy="72000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FFFFFF"/>
              </a:buClr>
              <a:buSzPts val="4400"/>
              <a:buFont typeface="Arial"/>
              <a:buNone/>
            </a:pPr>
            <a:r>
              <a:rPr lang="it-IT" sz="4400">
                <a:solidFill>
                  <a:srgbClr val="FFFFFF"/>
                </a:solidFill>
                <a:latin typeface="Arial"/>
                <a:ea typeface="Arial"/>
                <a:cs typeface="Arial"/>
                <a:sym typeface="Arial"/>
              </a:rPr>
              <a:t>Mastertitelformat bearbeiten</a:t>
            </a:r>
            <a:endParaRPr sz="4400">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mit Überschrift">
  <p:cSld name="Inhalt mit Überschrif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5832000" y="648000"/>
            <a:ext cx="5760000" cy="4788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1000"/>
              </a:spcBef>
              <a:spcAft>
                <a:spcPts val="0"/>
              </a:spcAft>
              <a:buClr>
                <a:srgbClr val="FFFFFF"/>
              </a:buClr>
              <a:buSzPts val="3200"/>
              <a:buFont typeface="Arial"/>
              <a:buChar char="•"/>
              <a:defRPr sz="3200" b="0" i="0" u="none" strike="noStrike" cap="none">
                <a:solidFill>
                  <a:srgbClr val="FFFFFF"/>
                </a:solidFill>
                <a:latin typeface="Arial"/>
                <a:ea typeface="Arial"/>
                <a:cs typeface="Arial"/>
                <a:sym typeface="Arial"/>
              </a:defRPr>
            </a:lvl1pPr>
            <a:lvl2pPr marL="914400" marR="0" lvl="1" indent="-406400" algn="l" rtl="0">
              <a:lnSpc>
                <a:spcPct val="90000"/>
              </a:lnSpc>
              <a:spcBef>
                <a:spcPts val="500"/>
              </a:spcBef>
              <a:spcAft>
                <a:spcPts val="0"/>
              </a:spcAft>
              <a:buClr>
                <a:srgbClr val="FFFFFF"/>
              </a:buClr>
              <a:buSzPts val="2800"/>
              <a:buFont typeface="Arial"/>
              <a:buChar char="•"/>
              <a:defRPr sz="2800" b="0" i="0" u="none" strike="noStrike" cap="none">
                <a:solidFill>
                  <a:srgbClr val="FFFFFF"/>
                </a:solidFill>
                <a:latin typeface="Arial"/>
                <a:ea typeface="Arial"/>
                <a:cs typeface="Arial"/>
                <a:sym typeface="Arial"/>
              </a:defRPr>
            </a:lvl2pPr>
            <a:lvl3pPr marL="1371600" marR="0" lvl="2" indent="-381000" algn="l" rtl="0">
              <a:lnSpc>
                <a:spcPct val="90000"/>
              </a:lnSpc>
              <a:spcBef>
                <a:spcPts val="500"/>
              </a:spcBef>
              <a:spcAft>
                <a:spcPts val="0"/>
              </a:spcAft>
              <a:buClr>
                <a:srgbClr val="FFFFFF"/>
              </a:buClr>
              <a:buSzPts val="2400"/>
              <a:buFont typeface="Arial"/>
              <a:buChar char="•"/>
              <a:defRPr sz="2400" b="0" i="0" u="none" strike="noStrike" cap="none">
                <a:solidFill>
                  <a:srgbClr val="FFFFFF"/>
                </a:solidFill>
                <a:latin typeface="Arial"/>
                <a:ea typeface="Arial"/>
                <a:cs typeface="Arial"/>
                <a:sym typeface="Arial"/>
              </a:defRPr>
            </a:lvl3pPr>
            <a:lvl4pPr marL="1828800" marR="0" lvl="3"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4pPr>
            <a:lvl5pPr marL="2286000" marR="0" lvl="4" indent="-355600" algn="l" rtl="0">
              <a:lnSpc>
                <a:spcPct val="90000"/>
              </a:lnSpc>
              <a:spcBef>
                <a:spcPts val="500"/>
              </a:spcBef>
              <a:spcAft>
                <a:spcPts val="0"/>
              </a:spcAft>
              <a:buClr>
                <a:srgbClr val="FFFFFF"/>
              </a:buClr>
              <a:buSzPts val="2000"/>
              <a:buFont typeface="Arial"/>
              <a:buChar char="•"/>
              <a:defRPr sz="2000" b="0" i="0" u="none" strike="noStrike" cap="none">
                <a:solidFill>
                  <a:srgbClr val="FFFFFF"/>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2"/>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24"/>
        <p:cNvGrpSpPr/>
        <p:nvPr/>
      </p:nvGrpSpPr>
      <p:grpSpPr>
        <a:xfrm>
          <a:off x="0" y="0"/>
          <a:ext cx="0" cy="0"/>
          <a:chOff x="0" y="0"/>
          <a:chExt cx="0" cy="0"/>
        </a:xfrm>
      </p:grpSpPr>
      <p:sp>
        <p:nvSpPr>
          <p:cNvPr id="25" name="Google Shape;25;p14"/>
          <p:cNvSpPr>
            <a:spLocks noGrp="1"/>
          </p:cNvSpPr>
          <p:nvPr>
            <p:ph type="pic" idx="2"/>
          </p:nvPr>
        </p:nvSpPr>
        <p:spPr>
          <a:xfrm>
            <a:off x="5832000" y="648000"/>
            <a:ext cx="5760000" cy="4788000"/>
          </a:xfrm>
          <a:prstGeom prst="rect">
            <a:avLst/>
          </a:prstGeom>
          <a:noFill/>
          <a:ln>
            <a:noFill/>
          </a:ln>
        </p:spPr>
      </p:sp>
      <p:sp>
        <p:nvSpPr>
          <p:cNvPr id="26" name="Google Shape;26;p14"/>
          <p:cNvSpPr txBox="1">
            <a:spLocks noGrp="1"/>
          </p:cNvSpPr>
          <p:nvPr>
            <p:ph type="title"/>
          </p:nvPr>
        </p:nvSpPr>
        <p:spPr>
          <a:xfrm>
            <a:off x="648000" y="2520000"/>
            <a:ext cx="4320000" cy="108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4"/>
          <p:cNvSpPr txBox="1">
            <a:spLocks noGrp="1"/>
          </p:cNvSpPr>
          <p:nvPr>
            <p:ph type="body" idx="1"/>
          </p:nvPr>
        </p:nvSpPr>
        <p:spPr>
          <a:xfrm>
            <a:off x="648000" y="3780000"/>
            <a:ext cx="4320000" cy="72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1pPr>
            <a:lvl2pPr marL="914400" marR="0" lvl="1" indent="-228600" algn="l" rtl="0">
              <a:lnSpc>
                <a:spcPct val="90000"/>
              </a:lnSpc>
              <a:spcBef>
                <a:spcPts val="5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90000"/>
              </a:lnSpc>
              <a:spcBef>
                <a:spcPts val="50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1828800" marR="0" lvl="3"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2286000" marR="0" lvl="4" indent="-228600" algn="l" rtl="0">
              <a:lnSpc>
                <a:spcPct val="90000"/>
              </a:lnSpc>
              <a:spcBef>
                <a:spcPts val="50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34"/>
        <p:cNvGrpSpPr/>
        <p:nvPr/>
      </p:nvGrpSpPr>
      <p:grpSpPr>
        <a:xfrm>
          <a:off x="0" y="0"/>
          <a:ext cx="0" cy="0"/>
          <a:chOff x="0" y="0"/>
          <a:chExt cx="0" cy="0"/>
        </a:xfrm>
      </p:grpSpPr>
      <p:sp>
        <p:nvSpPr>
          <p:cNvPr id="35" name="Google Shape;35;p9"/>
          <p:cNvSpPr txBox="1">
            <a:spLocks noGrp="1"/>
          </p:cNvSpPr>
          <p:nvPr>
            <p:ph type="body" idx="1"/>
          </p:nvPr>
        </p:nvSpPr>
        <p:spPr>
          <a:xfrm>
            <a:off x="648000" y="1512000"/>
            <a:ext cx="10980000" cy="4392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4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6"/>
          <p:cNvSpPr txBox="1">
            <a:spLocks noGrp="1"/>
          </p:cNvSpPr>
          <p:nvPr>
            <p:ph type="body" idx="2"/>
          </p:nvPr>
        </p:nvSpPr>
        <p:spPr>
          <a:xfrm>
            <a:off x="6228000" y="1512000"/>
            <a:ext cx="5400000" cy="396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44"/>
        <p:cNvGrpSpPr/>
        <p:nvPr/>
      </p:nvGrpSpPr>
      <p:grpSpPr>
        <a:xfrm>
          <a:off x="0" y="0"/>
          <a:ext cx="0" cy="0"/>
          <a:chOff x="0" y="0"/>
          <a:chExt cx="0" cy="0"/>
        </a:xfrm>
      </p:grpSpPr>
      <p:sp>
        <p:nvSpPr>
          <p:cNvPr id="45" name="Google Shape;45;p17"/>
          <p:cNvSpPr txBox="1">
            <a:spLocks noGrp="1"/>
          </p:cNvSpPr>
          <p:nvPr>
            <p:ph type="body" idx="1"/>
          </p:nvPr>
        </p:nvSpPr>
        <p:spPr>
          <a:xfrm>
            <a:off x="64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7"/>
          <p:cNvSpPr txBox="1">
            <a:spLocks noGrp="1"/>
          </p:cNvSpPr>
          <p:nvPr>
            <p:ph type="body" idx="2"/>
          </p:nvPr>
        </p:nvSpPr>
        <p:spPr>
          <a:xfrm>
            <a:off x="6228000" y="1512000"/>
            <a:ext cx="5400000" cy="900000"/>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rgbClr val="000000"/>
              </a:buClr>
              <a:buSzPts val="2400"/>
              <a:buNone/>
              <a:defRPr sz="2400" b="1"/>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title"/>
          </p:nvPr>
        </p:nvSpPr>
        <p:spPr>
          <a:xfrm>
            <a:off x="648000" y="648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3"/>
          </p:nvPr>
        </p:nvSpPr>
        <p:spPr>
          <a:xfrm>
            <a:off x="64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body" idx="4"/>
          </p:nvPr>
        </p:nvSpPr>
        <p:spPr>
          <a:xfrm>
            <a:off x="6228000" y="2592000"/>
            <a:ext cx="5400000" cy="28800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48000" y="2520000"/>
            <a:ext cx="10980000" cy="720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A9D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p:nvPr/>
        </p:nvSpPr>
        <p:spPr>
          <a:xfrm>
            <a:off x="0" y="0"/>
            <a:ext cx="12192000" cy="6858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Google Shape;7;p5"/>
          <p:cNvSpPr/>
          <p:nvPr/>
        </p:nvSpPr>
        <p:spPr>
          <a:xfrm rot="5400000">
            <a:off x="-1" y="-1"/>
            <a:ext cx="2188723" cy="2188723"/>
          </a:xfrm>
          <a:prstGeom prst="rtTriangle">
            <a:avLst/>
          </a:prstGeom>
          <a:solidFill>
            <a:srgbClr val="6CC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 name="Google Shape;8;p5"/>
          <p:cNvPicPr preferRelativeResize="0"/>
          <p:nvPr/>
        </p:nvPicPr>
        <p:blipFill rotWithShape="1">
          <a:blip r:embed="rId7">
            <a:alphaModFix/>
          </a:blip>
          <a:srcRect/>
          <a:stretch/>
        </p:blipFill>
        <p:spPr>
          <a:xfrm>
            <a:off x="629712" y="5709094"/>
            <a:ext cx="3280117" cy="975170"/>
          </a:xfrm>
          <a:prstGeom prst="rect">
            <a:avLst/>
          </a:prstGeom>
          <a:noFill/>
          <a:ln>
            <a:noFill/>
          </a:ln>
        </p:spPr>
      </p:pic>
      <p:sp>
        <p:nvSpPr>
          <p:cNvPr id="9" name="Google Shape;9;p5"/>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i="0" u="none" strike="noStrike" cap="none">
                <a:solidFill>
                  <a:schemeClr val="lt1"/>
                </a:solidFill>
                <a:latin typeface="Open Sans"/>
                <a:ea typeface="Open Sans"/>
                <a:cs typeface="Open Sans"/>
                <a:sym typeface="Open Sans"/>
              </a:rPr>
              <a:t>Europa noch näher</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Un’Europa più vicina</a:t>
            </a:r>
            <a:endParaRPr sz="1800" b="0" i="0" u="none" strike="noStrike" cap="none">
              <a:solidFill>
                <a:schemeClr val="lt1"/>
              </a:solidFill>
              <a:latin typeface="Open Sans"/>
              <a:ea typeface="Open Sans"/>
              <a:cs typeface="Open Sans"/>
              <a:sym typeface="Open Sans"/>
            </a:endParaRPr>
          </a:p>
        </p:txBody>
      </p:sp>
      <p:cxnSp>
        <p:nvCxnSpPr>
          <p:cNvPr id="10" name="Google Shape;10;p5"/>
          <p:cNvCxnSpPr/>
          <p:nvPr/>
        </p:nvCxnSpPr>
        <p:spPr>
          <a:xfrm>
            <a:off x="629712" y="5584723"/>
            <a:ext cx="10998288" cy="0"/>
          </a:xfrm>
          <a:prstGeom prst="straightConnector1">
            <a:avLst/>
          </a:prstGeom>
          <a:noFill/>
          <a:ln w="12700" cap="flat" cmpd="sng">
            <a:solidFill>
              <a:schemeClr val="lt1"/>
            </a:solidFill>
            <a:prstDash val="solid"/>
            <a:miter lim="800000"/>
            <a:headEnd type="none" w="sm" len="sm"/>
            <a:tailEnd type="none" w="sm" len="sm"/>
          </a:ln>
        </p:spPr>
      </p:cxnSp>
      <p:sp>
        <p:nvSpPr>
          <p:cNvPr id="11" name="Google Shape;11;p5"/>
          <p:cNvSpPr txBox="1"/>
          <p:nvPr/>
        </p:nvSpPr>
        <p:spPr>
          <a:xfrm>
            <a:off x="555115" y="549367"/>
            <a:ext cx="707136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Open Sans"/>
                <a:ea typeface="Open Sans"/>
                <a:cs typeface="Open Sans"/>
                <a:sym typeface="Open Sans"/>
              </a:rPr>
              <a:t>Interreg VI – A Italia - Österreich</a:t>
            </a:r>
            <a:br>
              <a:rPr lang="it-IT" sz="1800" b="1" i="0" u="none" strike="noStrike" cap="none">
                <a:solidFill>
                  <a:schemeClr val="lt1"/>
                </a:solidFill>
                <a:latin typeface="Open Sans"/>
                <a:ea typeface="Open Sans"/>
                <a:cs typeface="Open Sans"/>
                <a:sym typeface="Open Sans"/>
              </a:rPr>
            </a:br>
            <a:r>
              <a:rPr lang="it-IT" sz="1800" b="1" i="0" u="none" strike="noStrike" cap="none">
                <a:solidFill>
                  <a:schemeClr val="lt1"/>
                </a:solidFill>
                <a:latin typeface="Open Sans"/>
                <a:ea typeface="Open Sans"/>
                <a:cs typeface="Open Sans"/>
                <a:sym typeface="Open Sans"/>
              </a:rPr>
              <a:t>Kooperationsprogramm</a:t>
            </a:r>
            <a:endParaRPr sz="1800" b="1">
              <a:solidFill>
                <a:schemeClr val="lt1"/>
              </a:solidFill>
              <a:latin typeface="Open Sans"/>
              <a:ea typeface="Open Sans"/>
              <a:cs typeface="Open Sans"/>
              <a:sym typeface="Open Sans"/>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Programma di cooperazione</a:t>
            </a:r>
            <a:endParaRPr/>
          </a:p>
          <a:p>
            <a:pPr marL="0" marR="0" lvl="0" indent="0" algn="l" rtl="0">
              <a:spcBef>
                <a:spcPts val="0"/>
              </a:spcBef>
              <a:spcAft>
                <a:spcPts val="0"/>
              </a:spcAft>
              <a:buNone/>
            </a:pPr>
            <a:r>
              <a:rPr lang="it-IT" sz="1800" b="1">
                <a:solidFill>
                  <a:schemeClr val="lt1"/>
                </a:solidFill>
                <a:latin typeface="Open Sans"/>
                <a:ea typeface="Open Sans"/>
                <a:cs typeface="Open Sans"/>
                <a:sym typeface="Open Sans"/>
              </a:rPr>
              <a:t>2021-2027</a:t>
            </a:r>
            <a:endParaRPr sz="18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body" idx="1"/>
          </p:nvPr>
        </p:nvSpPr>
        <p:spPr>
          <a:xfrm>
            <a:off x="648000" y="3060000"/>
            <a:ext cx="10980000" cy="23400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8"/>
          <p:cNvSpPr txBox="1">
            <a:spLocks noGrp="1"/>
          </p:cNvSpPr>
          <p:nvPr>
            <p:ph type="title"/>
          </p:nvPr>
        </p:nvSpPr>
        <p:spPr>
          <a:xfrm>
            <a:off x="648000" y="2160000"/>
            <a:ext cx="10980000" cy="72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rgbClr val="0AA9DC"/>
              </a:buClr>
              <a:buSzPts val="4400"/>
              <a:buFont typeface="Arial"/>
              <a:buNone/>
              <a:defRPr sz="4400" b="0" i="0" u="none" strike="noStrike" cap="none">
                <a:solidFill>
                  <a:srgbClr val="0AA9D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p:nvPr/>
        </p:nvSpPr>
        <p:spPr>
          <a:xfrm>
            <a:off x="0" y="5904000"/>
            <a:ext cx="12192000" cy="954000"/>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8"/>
          <p:cNvPicPr preferRelativeResize="0"/>
          <p:nvPr/>
        </p:nvPicPr>
        <p:blipFill rotWithShape="1">
          <a:blip r:embed="rId9">
            <a:alphaModFix/>
          </a:blip>
          <a:srcRect/>
          <a:stretch/>
        </p:blipFill>
        <p:spPr>
          <a:xfrm>
            <a:off x="9400667" y="6048000"/>
            <a:ext cx="2227333" cy="662180"/>
          </a:xfrm>
          <a:prstGeom prst="rect">
            <a:avLst/>
          </a:prstGeom>
          <a:noFill/>
          <a:ln>
            <a:noFill/>
          </a:ln>
        </p:spPr>
      </p:pic>
      <p:sp>
        <p:nvSpPr>
          <p:cNvPr id="33" name="Google Shape;33;p8"/>
          <p:cNvSpPr txBox="1"/>
          <p:nvPr/>
        </p:nvSpPr>
        <p:spPr>
          <a:xfrm>
            <a:off x="555116" y="6002280"/>
            <a:ext cx="54711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Interreg VI – A Italia - Österreich</a:t>
            </a:r>
            <a:br>
              <a:rPr lang="it-IT" sz="1400" b="1">
                <a:solidFill>
                  <a:schemeClr val="lt1"/>
                </a:solidFill>
                <a:latin typeface="Open Sans"/>
                <a:ea typeface="Open Sans"/>
                <a:cs typeface="Open Sans"/>
                <a:sym typeface="Open Sans"/>
              </a:rPr>
            </a:br>
            <a:r>
              <a:rPr lang="it-IT" sz="1400" b="1">
                <a:solidFill>
                  <a:schemeClr val="lt1"/>
                </a:solidFill>
                <a:latin typeface="Open Sans"/>
                <a:ea typeface="Open Sans"/>
                <a:cs typeface="Open Sans"/>
                <a:sym typeface="Open Sans"/>
              </a:rPr>
              <a:t>Kooperationsprogramm | Programma di cooperazione</a:t>
            </a:r>
            <a:endParaRPr/>
          </a:p>
          <a:p>
            <a:pPr marL="0" marR="0" lvl="0" indent="0" algn="l" rtl="0">
              <a:spcBef>
                <a:spcPts val="0"/>
              </a:spcBef>
              <a:spcAft>
                <a:spcPts val="0"/>
              </a:spcAft>
              <a:buNone/>
            </a:pPr>
            <a:r>
              <a:rPr lang="it-IT" sz="1400" b="1">
                <a:solidFill>
                  <a:schemeClr val="lt1"/>
                </a:solidFill>
                <a:latin typeface="Open Sans"/>
                <a:ea typeface="Open Sans"/>
                <a:cs typeface="Open Sans"/>
                <a:sym typeface="Open Sans"/>
              </a:rPr>
              <a:t>2021-2027</a:t>
            </a:r>
            <a:endParaRPr sz="1400">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0" r:id="rId5"/>
    <p:sldLayoutId id="2147483661"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eia.gov/aeo"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testbook.com/biology/sustainability-of-natural-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a:stretch/>
        </p:blipFill>
        <p:spPr>
          <a:xfrm>
            <a:off x="0" y="-49116"/>
            <a:ext cx="12280392" cy="5648980"/>
          </a:xfrm>
          <a:prstGeom prst="rect">
            <a:avLst/>
          </a:prstGeom>
          <a:noFill/>
          <a:ln>
            <a:noFill/>
          </a:ln>
        </p:spPr>
      </p:pic>
      <p:sp>
        <p:nvSpPr>
          <p:cNvPr id="102" name="Google Shape;102;p1"/>
          <p:cNvSpPr/>
          <p:nvPr/>
        </p:nvSpPr>
        <p:spPr>
          <a:xfrm>
            <a:off x="0" y="5568696"/>
            <a:ext cx="12280392" cy="1755647"/>
          </a:xfrm>
          <a:prstGeom prst="rect">
            <a:avLst/>
          </a:prstGeom>
          <a:solidFill>
            <a:srgbClr val="0AA0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
          <p:cNvSpPr txBox="1">
            <a:spLocks noGrp="1"/>
          </p:cNvSpPr>
          <p:nvPr>
            <p:ph type="title"/>
          </p:nvPr>
        </p:nvSpPr>
        <p:spPr>
          <a:xfrm>
            <a:off x="2660904" y="1663361"/>
            <a:ext cx="8400386" cy="30513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FFFFFF"/>
              </a:buClr>
              <a:buSzPts val="4800"/>
              <a:buFont typeface="Open Sans"/>
              <a:buNone/>
            </a:pPr>
            <a:r>
              <a:rPr lang="it-IT" sz="4800" b="1" dirty="0">
                <a:latin typeface="Open Sans"/>
                <a:ea typeface="Open Sans"/>
                <a:cs typeface="Open Sans"/>
                <a:sym typeface="Open Sans"/>
              </a:rPr>
              <a:t>EDU-CIRC</a:t>
            </a:r>
            <a:br>
              <a:rPr lang="it-IT" sz="4800" b="1" dirty="0">
                <a:latin typeface="Open Sans"/>
                <a:ea typeface="Open Sans"/>
                <a:cs typeface="Open Sans"/>
                <a:sym typeface="Open Sans"/>
              </a:rPr>
            </a:br>
            <a:r>
              <a:rPr lang="it-IT" sz="2400" b="1" dirty="0">
                <a:latin typeface="Open Sans"/>
                <a:ea typeface="Open Sans"/>
                <a:cs typeface="Open Sans"/>
                <a:sym typeface="Open Sans"/>
              </a:rPr>
              <a:t>Rete transfrontaliera per la formazione sull’economia circolare e la decarbonizzazione nella produzione</a:t>
            </a:r>
            <a:br>
              <a:rPr lang="it-IT" sz="2400" b="1" dirty="0">
                <a:latin typeface="Open Sans"/>
                <a:ea typeface="Open Sans"/>
                <a:cs typeface="Open Sans"/>
                <a:sym typeface="Open Sans"/>
              </a:rPr>
            </a:br>
            <a:br>
              <a:rPr lang="it-IT" sz="2400" b="1" dirty="0">
                <a:latin typeface="Open Sans"/>
                <a:ea typeface="Open Sans"/>
                <a:cs typeface="Open Sans"/>
                <a:sym typeface="Open Sans"/>
              </a:rPr>
            </a:br>
            <a:r>
              <a:rPr lang="it-IT" sz="2400" b="1" dirty="0">
                <a:latin typeface="Open Sans"/>
                <a:ea typeface="Open Sans"/>
                <a:cs typeface="Open Sans"/>
                <a:sym typeface="Open Sans"/>
              </a:rPr>
              <a:t>Grenzübergreifendes Netzwerk zur Aus- und Weiterbildung in Kreislaufwirtschaft und Dekarbonisierung in der Produktion</a:t>
            </a:r>
            <a:endParaRPr sz="2400" b="1" dirty="0">
              <a:latin typeface="Open Sans"/>
              <a:ea typeface="Open Sans"/>
              <a:cs typeface="Open Sans"/>
              <a:sym typeface="Open Sans"/>
            </a:endParaRPr>
          </a:p>
        </p:txBody>
      </p:sp>
      <p:pic>
        <p:nvPicPr>
          <p:cNvPr id="104" name="Google Shape;104;p1"/>
          <p:cNvPicPr preferRelativeResize="0"/>
          <p:nvPr/>
        </p:nvPicPr>
        <p:blipFill rotWithShape="1">
          <a:blip r:embed="rId4">
            <a:alphaModFix/>
          </a:blip>
          <a:srcRect/>
          <a:stretch/>
        </p:blipFill>
        <p:spPr>
          <a:xfrm>
            <a:off x="629712" y="5709094"/>
            <a:ext cx="3280117" cy="975170"/>
          </a:xfrm>
          <a:prstGeom prst="rect">
            <a:avLst/>
          </a:prstGeom>
          <a:noFill/>
          <a:ln>
            <a:noFill/>
          </a:ln>
        </p:spPr>
      </p:pic>
      <p:sp>
        <p:nvSpPr>
          <p:cNvPr id="105" name="Google Shape;105;p1"/>
          <p:cNvSpPr txBox="1"/>
          <p:nvPr/>
        </p:nvSpPr>
        <p:spPr>
          <a:xfrm>
            <a:off x="555116" y="549367"/>
            <a:ext cx="5471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a:solidFill>
                  <a:schemeClr val="lt1"/>
                </a:solidFill>
                <a:latin typeface="Open Sans"/>
                <a:ea typeface="Open Sans"/>
                <a:cs typeface="Open Sans"/>
                <a:sym typeface="Open Sans"/>
              </a:rPr>
              <a:t>Interreg VI – A Italia - Österreich</a:t>
            </a:r>
            <a:endParaRPr sz="2400">
              <a:solidFill>
                <a:schemeClr val="lt1"/>
              </a:solidFill>
              <a:latin typeface="Open Sans"/>
              <a:ea typeface="Open Sans"/>
              <a:cs typeface="Open Sans"/>
              <a:sym typeface="Open Sans"/>
            </a:endParaRPr>
          </a:p>
        </p:txBody>
      </p:sp>
      <p:sp>
        <p:nvSpPr>
          <p:cNvPr id="106" name="Google Shape;106;p1"/>
          <p:cNvSpPr txBox="1"/>
          <p:nvPr/>
        </p:nvSpPr>
        <p:spPr>
          <a:xfrm>
            <a:off x="9025128" y="5654231"/>
            <a:ext cx="271576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b="1">
                <a:solidFill>
                  <a:schemeClr val="lt1"/>
                </a:solidFill>
                <a:latin typeface="Open Sans"/>
                <a:ea typeface="Open Sans"/>
                <a:cs typeface="Open Sans"/>
                <a:sym typeface="Open Sans"/>
              </a:rPr>
              <a:t>Europa noch näher</a:t>
            </a:r>
            <a:br>
              <a:rPr lang="it-IT" sz="1800" b="1">
                <a:solidFill>
                  <a:schemeClr val="lt1"/>
                </a:solidFill>
                <a:latin typeface="Open Sans"/>
                <a:ea typeface="Open Sans"/>
                <a:cs typeface="Open Sans"/>
                <a:sym typeface="Open Sans"/>
              </a:rPr>
            </a:br>
            <a:r>
              <a:rPr lang="it-IT" sz="1800" b="1">
                <a:solidFill>
                  <a:schemeClr val="lt1"/>
                </a:solidFill>
                <a:latin typeface="Open Sans"/>
                <a:ea typeface="Open Sans"/>
                <a:cs typeface="Open Sans"/>
                <a:sym typeface="Open Sans"/>
              </a:rPr>
              <a:t>Un’Europa più vicina</a:t>
            </a:r>
            <a:endParaRPr sz="1800">
              <a:solidFill>
                <a:schemeClr val="lt1"/>
              </a:solidFill>
              <a:latin typeface="Open Sans"/>
              <a:ea typeface="Open Sans"/>
              <a:cs typeface="Open Sans"/>
              <a:sym typeface="Open Sans"/>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FDD306-DFA5-415F-ABC2-2522F552DB6C}"/>
              </a:ext>
            </a:extLst>
          </p:cNvPr>
          <p:cNvSpPr/>
          <p:nvPr/>
        </p:nvSpPr>
        <p:spPr>
          <a:xfrm>
            <a:off x="8144260" y="0"/>
            <a:ext cx="4059937"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a:extLst>
              <a:ext uri="{FF2B5EF4-FFF2-40B4-BE49-F238E27FC236}">
                <a16:creationId xmlns:a16="http://schemas.microsoft.com/office/drawing/2014/main" id="{674AA176-795F-407E-ADF6-F08E6918D5D5}"/>
              </a:ext>
            </a:extLst>
          </p:cNvPr>
          <p:cNvSpPr txBox="1">
            <a:spLocks/>
          </p:cNvSpPr>
          <p:nvPr/>
        </p:nvSpPr>
        <p:spPr>
          <a:xfrm>
            <a:off x="8144261" y="320835"/>
            <a:ext cx="4047740" cy="518014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pPr>
            <a:r>
              <a:rPr lang="en-US" sz="4800" b="1" dirty="0">
                <a:solidFill>
                  <a:schemeClr val="bg1"/>
                </a:solidFill>
              </a:rPr>
              <a:t>Sustainability</a:t>
            </a:r>
            <a:br>
              <a:rPr lang="en-US" sz="4800" b="1" dirty="0">
                <a:solidFill>
                  <a:schemeClr val="bg1"/>
                </a:solidFill>
              </a:rPr>
            </a:br>
            <a:r>
              <a:rPr lang="en-US" sz="4800" b="1" dirty="0">
                <a:solidFill>
                  <a:schemeClr val="bg1"/>
                </a:solidFill>
              </a:rPr>
              <a:t>of</a:t>
            </a:r>
            <a:br>
              <a:rPr lang="en-US" sz="4800" b="1" dirty="0">
                <a:solidFill>
                  <a:schemeClr val="bg1"/>
                </a:solidFill>
              </a:rPr>
            </a:br>
            <a:r>
              <a:rPr lang="en-US" sz="4800" b="1" dirty="0">
                <a:solidFill>
                  <a:schemeClr val="bg1"/>
                </a:solidFill>
              </a:rPr>
              <a:t>Natural</a:t>
            </a:r>
            <a:br>
              <a:rPr lang="en-US" sz="4800" b="1" dirty="0">
                <a:solidFill>
                  <a:schemeClr val="bg1"/>
                </a:solidFill>
              </a:rPr>
            </a:br>
            <a:r>
              <a:rPr lang="en-US" sz="4800" b="1" dirty="0">
                <a:solidFill>
                  <a:schemeClr val="bg1"/>
                </a:solidFill>
              </a:rPr>
              <a:t>Sources</a:t>
            </a:r>
          </a:p>
        </p:txBody>
      </p:sp>
      <p:sp>
        <p:nvSpPr>
          <p:cNvPr id="9" name="Shape 2">
            <a:extLst>
              <a:ext uri="{FF2B5EF4-FFF2-40B4-BE49-F238E27FC236}">
                <a16:creationId xmlns:a16="http://schemas.microsoft.com/office/drawing/2014/main" id="{8404DEB7-2AA6-4E98-B16F-3A83BFFCC850}"/>
              </a:ext>
            </a:extLst>
          </p:cNvPr>
          <p:cNvSpPr/>
          <p:nvPr/>
        </p:nvSpPr>
        <p:spPr>
          <a:xfrm>
            <a:off x="241302" y="647999"/>
            <a:ext cx="3573916" cy="648366"/>
          </a:xfrm>
          <a:prstGeom prst="roundRect">
            <a:avLst>
              <a:gd name="adj" fmla="val 480052"/>
            </a:avLst>
          </a:prstGeom>
          <a:solidFill>
            <a:srgbClr val="0AA9DC"/>
          </a:solidFill>
          <a:ln/>
        </p:spPr>
      </p:sp>
      <p:sp>
        <p:nvSpPr>
          <p:cNvPr id="10" name="Text 3">
            <a:extLst>
              <a:ext uri="{FF2B5EF4-FFF2-40B4-BE49-F238E27FC236}">
                <a16:creationId xmlns:a16="http://schemas.microsoft.com/office/drawing/2014/main" id="{92705A5E-33B7-42F5-9FAC-90E118DC2542}"/>
              </a:ext>
            </a:extLst>
          </p:cNvPr>
          <p:cNvSpPr/>
          <p:nvPr/>
        </p:nvSpPr>
        <p:spPr>
          <a:xfrm>
            <a:off x="1875479"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1" name="Google Shape;117;p3">
            <a:extLst>
              <a:ext uri="{FF2B5EF4-FFF2-40B4-BE49-F238E27FC236}">
                <a16:creationId xmlns:a16="http://schemas.microsoft.com/office/drawing/2014/main" id="{E0C574D7-AA95-45D2-BFE3-7819559EE8E3}"/>
              </a:ext>
            </a:extLst>
          </p:cNvPr>
          <p:cNvSpPr txBox="1">
            <a:spLocks/>
          </p:cNvSpPr>
          <p:nvPr/>
        </p:nvSpPr>
        <p:spPr>
          <a:xfrm>
            <a:off x="124626"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2" name="TextBox 11">
            <a:extLst>
              <a:ext uri="{FF2B5EF4-FFF2-40B4-BE49-F238E27FC236}">
                <a16:creationId xmlns:a16="http://schemas.microsoft.com/office/drawing/2014/main" id="{5A270E46-CA50-4793-BB17-7C46D8DA5EB0}"/>
              </a:ext>
            </a:extLst>
          </p:cNvPr>
          <p:cNvSpPr txBox="1"/>
          <p:nvPr/>
        </p:nvSpPr>
        <p:spPr>
          <a:xfrm>
            <a:off x="291242" y="2605242"/>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
        <p:nvSpPr>
          <p:cNvPr id="18" name="Shape 2">
            <a:extLst>
              <a:ext uri="{FF2B5EF4-FFF2-40B4-BE49-F238E27FC236}">
                <a16:creationId xmlns:a16="http://schemas.microsoft.com/office/drawing/2014/main" id="{2216B637-9614-42E6-893A-5AFF156C2BAA}"/>
              </a:ext>
            </a:extLst>
          </p:cNvPr>
          <p:cNvSpPr/>
          <p:nvPr/>
        </p:nvSpPr>
        <p:spPr>
          <a:xfrm>
            <a:off x="4309042" y="647999"/>
            <a:ext cx="3573916" cy="648366"/>
          </a:xfrm>
          <a:prstGeom prst="roundRect">
            <a:avLst>
              <a:gd name="adj" fmla="val 480052"/>
            </a:avLst>
          </a:prstGeom>
          <a:solidFill>
            <a:srgbClr val="0AA9DC"/>
          </a:solidFill>
          <a:ln/>
        </p:spPr>
      </p:sp>
      <p:sp>
        <p:nvSpPr>
          <p:cNvPr id="19" name="Text 3">
            <a:extLst>
              <a:ext uri="{FF2B5EF4-FFF2-40B4-BE49-F238E27FC236}">
                <a16:creationId xmlns:a16="http://schemas.microsoft.com/office/drawing/2014/main" id="{08BC62EE-A9AE-4B39-9852-D51D81BAF37E}"/>
              </a:ext>
            </a:extLst>
          </p:cNvPr>
          <p:cNvSpPr/>
          <p:nvPr/>
        </p:nvSpPr>
        <p:spPr>
          <a:xfrm>
            <a:off x="603807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2</a:t>
            </a:r>
            <a:endParaRPr lang="en-US" sz="2800" dirty="0">
              <a:solidFill>
                <a:schemeClr val="bg1"/>
              </a:solidFill>
            </a:endParaRPr>
          </a:p>
        </p:txBody>
      </p:sp>
      <p:sp>
        <p:nvSpPr>
          <p:cNvPr id="21" name="TextBox 20">
            <a:extLst>
              <a:ext uri="{FF2B5EF4-FFF2-40B4-BE49-F238E27FC236}">
                <a16:creationId xmlns:a16="http://schemas.microsoft.com/office/drawing/2014/main" id="{431E6D6E-F5FD-4E06-A687-0EB00620B372}"/>
              </a:ext>
            </a:extLst>
          </p:cNvPr>
          <p:cNvSpPr txBox="1"/>
          <p:nvPr/>
        </p:nvSpPr>
        <p:spPr>
          <a:xfrm>
            <a:off x="4301059" y="2605242"/>
            <a:ext cx="3474036" cy="2597827"/>
          </a:xfrm>
          <a:prstGeom prst="rect">
            <a:avLst/>
          </a:prstGeom>
          <a:noFill/>
        </p:spPr>
        <p:txBody>
          <a:bodyPr wrap="square" rtlCol="0">
            <a:spAutoFit/>
          </a:bodyPr>
          <a:lstStyle/>
          <a:p>
            <a:pPr>
              <a:lnSpc>
                <a:spcPct val="150000"/>
              </a:lnSpc>
            </a:pPr>
            <a:r>
              <a:rPr lang="en-US" sz="2800" dirty="0"/>
              <a:t>Managing material use to lower environmental impact</a:t>
            </a:r>
          </a:p>
        </p:txBody>
      </p:sp>
      <p:sp>
        <p:nvSpPr>
          <p:cNvPr id="22" name="Google Shape;117;p3">
            <a:extLst>
              <a:ext uri="{FF2B5EF4-FFF2-40B4-BE49-F238E27FC236}">
                <a16:creationId xmlns:a16="http://schemas.microsoft.com/office/drawing/2014/main" id="{53CF6D6A-75B2-4F72-B95F-92E40120F2FD}"/>
              </a:ext>
            </a:extLst>
          </p:cNvPr>
          <p:cNvSpPr txBox="1">
            <a:spLocks/>
          </p:cNvSpPr>
          <p:nvPr/>
        </p:nvSpPr>
        <p:spPr>
          <a:xfrm>
            <a:off x="4192366" y="1782581"/>
            <a:ext cx="3807268" cy="99695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Sustainable Resource Management</a:t>
            </a:r>
          </a:p>
        </p:txBody>
      </p:sp>
    </p:spTree>
    <p:extLst>
      <p:ext uri="{BB962C8B-B14F-4D97-AF65-F5344CB8AC3E}">
        <p14:creationId xmlns:p14="http://schemas.microsoft.com/office/powerpoint/2010/main" val="1180658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
            <a:extLst>
              <a:ext uri="{FF2B5EF4-FFF2-40B4-BE49-F238E27FC236}">
                <a16:creationId xmlns:a16="http://schemas.microsoft.com/office/drawing/2014/main" id="{86FB8FCD-FC38-448F-A330-512AD3A9F6B4}"/>
              </a:ext>
            </a:extLst>
          </p:cNvPr>
          <p:cNvSpPr/>
          <p:nvPr/>
        </p:nvSpPr>
        <p:spPr>
          <a:xfrm>
            <a:off x="241302" y="647999"/>
            <a:ext cx="3573916" cy="648366"/>
          </a:xfrm>
          <a:prstGeom prst="roundRect">
            <a:avLst>
              <a:gd name="adj" fmla="val 480052"/>
            </a:avLst>
          </a:prstGeom>
          <a:solidFill>
            <a:srgbClr val="0AA9DC"/>
          </a:solidFill>
          <a:ln/>
        </p:spPr>
      </p:sp>
      <p:sp>
        <p:nvSpPr>
          <p:cNvPr id="9" name="Text 3">
            <a:extLst>
              <a:ext uri="{FF2B5EF4-FFF2-40B4-BE49-F238E27FC236}">
                <a16:creationId xmlns:a16="http://schemas.microsoft.com/office/drawing/2014/main" id="{B8B60506-CFCE-45C3-8FE4-4F6A1D7C3A85}"/>
              </a:ext>
            </a:extLst>
          </p:cNvPr>
          <p:cNvSpPr/>
          <p:nvPr/>
        </p:nvSpPr>
        <p:spPr>
          <a:xfrm>
            <a:off x="1875479"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0" name="Google Shape;117;p3">
            <a:extLst>
              <a:ext uri="{FF2B5EF4-FFF2-40B4-BE49-F238E27FC236}">
                <a16:creationId xmlns:a16="http://schemas.microsoft.com/office/drawing/2014/main" id="{C3AFF38F-1343-4948-B8B6-09582DBCFC43}"/>
              </a:ext>
            </a:extLst>
          </p:cNvPr>
          <p:cNvSpPr txBox="1">
            <a:spLocks/>
          </p:cNvSpPr>
          <p:nvPr/>
        </p:nvSpPr>
        <p:spPr>
          <a:xfrm>
            <a:off x="124626"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1" name="TextBox 10">
            <a:extLst>
              <a:ext uri="{FF2B5EF4-FFF2-40B4-BE49-F238E27FC236}">
                <a16:creationId xmlns:a16="http://schemas.microsoft.com/office/drawing/2014/main" id="{97280628-92BA-4B4F-805E-ED8043A9CA1D}"/>
              </a:ext>
            </a:extLst>
          </p:cNvPr>
          <p:cNvSpPr txBox="1"/>
          <p:nvPr/>
        </p:nvSpPr>
        <p:spPr>
          <a:xfrm>
            <a:off x="291242" y="2605240"/>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
        <p:nvSpPr>
          <p:cNvPr id="12" name="Shape 2">
            <a:extLst>
              <a:ext uri="{FF2B5EF4-FFF2-40B4-BE49-F238E27FC236}">
                <a16:creationId xmlns:a16="http://schemas.microsoft.com/office/drawing/2014/main" id="{DEE5F750-44F3-4638-BA2B-5AA8FD0465E5}"/>
              </a:ext>
            </a:extLst>
          </p:cNvPr>
          <p:cNvSpPr/>
          <p:nvPr/>
        </p:nvSpPr>
        <p:spPr>
          <a:xfrm>
            <a:off x="4309042" y="647999"/>
            <a:ext cx="3573916" cy="648366"/>
          </a:xfrm>
          <a:prstGeom prst="roundRect">
            <a:avLst>
              <a:gd name="adj" fmla="val 480052"/>
            </a:avLst>
          </a:prstGeom>
          <a:solidFill>
            <a:srgbClr val="0AA9DC"/>
          </a:solidFill>
          <a:ln/>
        </p:spPr>
      </p:sp>
      <p:sp>
        <p:nvSpPr>
          <p:cNvPr id="13" name="Text 3">
            <a:extLst>
              <a:ext uri="{FF2B5EF4-FFF2-40B4-BE49-F238E27FC236}">
                <a16:creationId xmlns:a16="http://schemas.microsoft.com/office/drawing/2014/main" id="{789532C6-FB9A-4EC4-BDAA-51D6D7125453}"/>
              </a:ext>
            </a:extLst>
          </p:cNvPr>
          <p:cNvSpPr/>
          <p:nvPr/>
        </p:nvSpPr>
        <p:spPr>
          <a:xfrm>
            <a:off x="603807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2</a:t>
            </a:r>
            <a:endParaRPr lang="en-US" sz="2800" dirty="0">
              <a:solidFill>
                <a:schemeClr val="bg1"/>
              </a:solidFill>
            </a:endParaRPr>
          </a:p>
        </p:txBody>
      </p:sp>
      <p:sp>
        <p:nvSpPr>
          <p:cNvPr id="14" name="Google Shape;117;p3">
            <a:extLst>
              <a:ext uri="{FF2B5EF4-FFF2-40B4-BE49-F238E27FC236}">
                <a16:creationId xmlns:a16="http://schemas.microsoft.com/office/drawing/2014/main" id="{DB1FA8C4-B232-4917-9B95-C3F40729D7C3}"/>
              </a:ext>
            </a:extLst>
          </p:cNvPr>
          <p:cNvSpPr txBox="1">
            <a:spLocks/>
          </p:cNvSpPr>
          <p:nvPr/>
        </p:nvSpPr>
        <p:spPr>
          <a:xfrm>
            <a:off x="4192366" y="1782581"/>
            <a:ext cx="3807268" cy="99695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Sustainable Resource Management</a:t>
            </a:r>
          </a:p>
        </p:txBody>
      </p:sp>
      <p:sp>
        <p:nvSpPr>
          <p:cNvPr id="15" name="TextBox 14">
            <a:extLst>
              <a:ext uri="{FF2B5EF4-FFF2-40B4-BE49-F238E27FC236}">
                <a16:creationId xmlns:a16="http://schemas.microsoft.com/office/drawing/2014/main" id="{A8193E3B-CB28-4276-A166-1275D95B499D}"/>
              </a:ext>
            </a:extLst>
          </p:cNvPr>
          <p:cNvSpPr txBox="1"/>
          <p:nvPr/>
        </p:nvSpPr>
        <p:spPr>
          <a:xfrm>
            <a:off x="4309042" y="2605241"/>
            <a:ext cx="3474036" cy="2597827"/>
          </a:xfrm>
          <a:prstGeom prst="rect">
            <a:avLst/>
          </a:prstGeom>
          <a:noFill/>
        </p:spPr>
        <p:txBody>
          <a:bodyPr wrap="square" rtlCol="0">
            <a:spAutoFit/>
          </a:bodyPr>
          <a:lstStyle/>
          <a:p>
            <a:pPr>
              <a:lnSpc>
                <a:spcPct val="150000"/>
              </a:lnSpc>
            </a:pPr>
            <a:r>
              <a:rPr lang="en-US" sz="2800" dirty="0"/>
              <a:t>Managing material use to lower environmental impact</a:t>
            </a:r>
          </a:p>
        </p:txBody>
      </p:sp>
      <p:sp>
        <p:nvSpPr>
          <p:cNvPr id="16" name="Shape 2">
            <a:extLst>
              <a:ext uri="{FF2B5EF4-FFF2-40B4-BE49-F238E27FC236}">
                <a16:creationId xmlns:a16="http://schemas.microsoft.com/office/drawing/2014/main" id="{6AA7AD07-B0E1-4B93-B156-F8BDD0180708}"/>
              </a:ext>
            </a:extLst>
          </p:cNvPr>
          <p:cNvSpPr/>
          <p:nvPr/>
        </p:nvSpPr>
        <p:spPr>
          <a:xfrm>
            <a:off x="8376782" y="647999"/>
            <a:ext cx="3573916" cy="648366"/>
          </a:xfrm>
          <a:prstGeom prst="roundRect">
            <a:avLst>
              <a:gd name="adj" fmla="val 480052"/>
            </a:avLst>
          </a:prstGeom>
          <a:solidFill>
            <a:srgbClr val="0AA9DC"/>
          </a:solidFill>
          <a:ln/>
        </p:spPr>
      </p:sp>
      <p:sp>
        <p:nvSpPr>
          <p:cNvPr id="17" name="Text 3">
            <a:extLst>
              <a:ext uri="{FF2B5EF4-FFF2-40B4-BE49-F238E27FC236}">
                <a16:creationId xmlns:a16="http://schemas.microsoft.com/office/drawing/2014/main" id="{6ACD6D7D-6571-4AC3-8288-281904788216}"/>
              </a:ext>
            </a:extLst>
          </p:cNvPr>
          <p:cNvSpPr/>
          <p:nvPr/>
        </p:nvSpPr>
        <p:spPr>
          <a:xfrm>
            <a:off x="10105817"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3</a:t>
            </a:r>
            <a:endParaRPr lang="en-US" sz="2800" dirty="0">
              <a:solidFill>
                <a:schemeClr val="bg1"/>
              </a:solidFill>
            </a:endParaRPr>
          </a:p>
        </p:txBody>
      </p:sp>
      <p:sp>
        <p:nvSpPr>
          <p:cNvPr id="19" name="TextBox 18">
            <a:extLst>
              <a:ext uri="{FF2B5EF4-FFF2-40B4-BE49-F238E27FC236}">
                <a16:creationId xmlns:a16="http://schemas.microsoft.com/office/drawing/2014/main" id="{79CAF96B-9174-4365-A060-008A4AC74CBC}"/>
              </a:ext>
            </a:extLst>
          </p:cNvPr>
          <p:cNvSpPr txBox="1"/>
          <p:nvPr/>
        </p:nvSpPr>
        <p:spPr>
          <a:xfrm>
            <a:off x="8521580" y="2928407"/>
            <a:ext cx="3474036" cy="1951496"/>
          </a:xfrm>
          <a:prstGeom prst="rect">
            <a:avLst/>
          </a:prstGeom>
          <a:noFill/>
        </p:spPr>
        <p:txBody>
          <a:bodyPr wrap="square" rtlCol="0">
            <a:spAutoFit/>
          </a:bodyPr>
          <a:lstStyle/>
          <a:p>
            <a:pPr>
              <a:lnSpc>
                <a:spcPct val="150000"/>
              </a:lnSpc>
            </a:pPr>
            <a:r>
              <a:rPr lang="en-US" sz="2800" dirty="0"/>
              <a:t>Prioritizing reuse, recycling, and resource efficiency.</a:t>
            </a:r>
          </a:p>
        </p:txBody>
      </p:sp>
      <p:sp>
        <p:nvSpPr>
          <p:cNvPr id="20" name="Google Shape;117;p3">
            <a:extLst>
              <a:ext uri="{FF2B5EF4-FFF2-40B4-BE49-F238E27FC236}">
                <a16:creationId xmlns:a16="http://schemas.microsoft.com/office/drawing/2014/main" id="{D3782C89-9CD8-4B89-B5BC-8D6C9C4B06A8}"/>
              </a:ext>
            </a:extLst>
          </p:cNvPr>
          <p:cNvSpPr txBox="1">
            <a:spLocks/>
          </p:cNvSpPr>
          <p:nvPr/>
        </p:nvSpPr>
        <p:spPr>
          <a:xfrm>
            <a:off x="8354964"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Circular Economy</a:t>
            </a:r>
          </a:p>
          <a:p>
            <a:pPr marL="228600" indent="-50800" algn="ctr">
              <a:spcBef>
                <a:spcPts val="0"/>
              </a:spcBef>
              <a:buSzPts val="2800"/>
              <a:buFont typeface="Arial"/>
              <a:buNone/>
            </a:pPr>
            <a:endParaRPr lang="en-US" dirty="0">
              <a:solidFill>
                <a:srgbClr val="0AA9DC"/>
              </a:solidFill>
            </a:endParaRPr>
          </a:p>
        </p:txBody>
      </p:sp>
    </p:spTree>
    <p:extLst>
      <p:ext uri="{BB962C8B-B14F-4D97-AF65-F5344CB8AC3E}">
        <p14:creationId xmlns:p14="http://schemas.microsoft.com/office/powerpoint/2010/main" val="3169263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7034-EEFF-4656-B2C7-85BF4FCDD590}"/>
              </a:ext>
            </a:extLst>
          </p:cNvPr>
          <p:cNvSpPr>
            <a:spLocks noGrp="1"/>
          </p:cNvSpPr>
          <p:nvPr>
            <p:ph type="title"/>
          </p:nvPr>
        </p:nvSpPr>
        <p:spPr/>
        <p:txBody>
          <a:bodyPr/>
          <a:lstStyle/>
          <a:p>
            <a:r>
              <a:rPr lang="en-US" dirty="0"/>
              <a:t>Leading Source of Emissions</a:t>
            </a:r>
          </a:p>
        </p:txBody>
      </p:sp>
      <p:pic>
        <p:nvPicPr>
          <p:cNvPr id="2050" name="Picture 2" descr="GHG Global Emissions by Economic Sector">
            <a:extLst>
              <a:ext uri="{FF2B5EF4-FFF2-40B4-BE49-F238E27FC236}">
                <a16:creationId xmlns:a16="http://schemas.microsoft.com/office/drawing/2014/main" id="{CA17F7C6-D40E-4D21-93FE-311293FA4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70"/>
          <a:stretch/>
        </p:blipFill>
        <p:spPr bwMode="auto">
          <a:xfrm>
            <a:off x="1843504" y="1590675"/>
            <a:ext cx="8588991" cy="3676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2E1E02-3BF2-4021-9705-616DB0B3B9C9}"/>
              </a:ext>
            </a:extLst>
          </p:cNvPr>
          <p:cNvSpPr txBox="1"/>
          <p:nvPr/>
        </p:nvSpPr>
        <p:spPr>
          <a:xfrm>
            <a:off x="1843504" y="5336111"/>
            <a:ext cx="6974541" cy="307777"/>
          </a:xfrm>
          <a:prstGeom prst="rect">
            <a:avLst/>
          </a:prstGeom>
          <a:noFill/>
        </p:spPr>
        <p:txBody>
          <a:bodyPr wrap="square" rtlCol="0">
            <a:spAutoFit/>
          </a:bodyPr>
          <a:lstStyle/>
          <a:p>
            <a:r>
              <a:rPr lang="en-US" dirty="0"/>
              <a:t>https://www.epa.gov/ghgemissions/global-greenhouse-gas-overview#Reference%203</a:t>
            </a:r>
          </a:p>
        </p:txBody>
      </p:sp>
    </p:spTree>
    <p:extLst>
      <p:ext uri="{BB962C8B-B14F-4D97-AF65-F5344CB8AC3E}">
        <p14:creationId xmlns:p14="http://schemas.microsoft.com/office/powerpoint/2010/main" val="6277495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80E5-3AFD-45D1-AF80-34802F06A690}"/>
              </a:ext>
            </a:extLst>
          </p:cNvPr>
          <p:cNvSpPr>
            <a:spLocks noGrp="1"/>
          </p:cNvSpPr>
          <p:nvPr>
            <p:ph type="title"/>
          </p:nvPr>
        </p:nvSpPr>
        <p:spPr/>
        <p:txBody>
          <a:bodyPr/>
          <a:lstStyle/>
          <a:p>
            <a:r>
              <a:rPr lang="en-US" dirty="0"/>
              <a:t>Why Vehicle Mass Matters?</a:t>
            </a:r>
          </a:p>
        </p:txBody>
      </p:sp>
      <p:sp>
        <p:nvSpPr>
          <p:cNvPr id="3" name="Text Placeholder 2">
            <a:extLst>
              <a:ext uri="{FF2B5EF4-FFF2-40B4-BE49-F238E27FC236}">
                <a16:creationId xmlns:a16="http://schemas.microsoft.com/office/drawing/2014/main" id="{C0DD9AEF-32B4-4134-A4CC-1987DF5401C7}"/>
              </a:ext>
            </a:extLst>
          </p:cNvPr>
          <p:cNvSpPr>
            <a:spLocks noGrp="1"/>
          </p:cNvSpPr>
          <p:nvPr>
            <p:ph type="body" idx="1"/>
          </p:nvPr>
        </p:nvSpPr>
        <p:spPr/>
        <p:txBody>
          <a:bodyPr>
            <a:normAutofit fontScale="85000" lnSpcReduction="10000"/>
          </a:bodyPr>
          <a:lstStyle/>
          <a:p>
            <a:pPr marL="114300" indent="0">
              <a:lnSpc>
                <a:spcPct val="150000"/>
              </a:lnSpc>
              <a:buNone/>
            </a:pPr>
            <a:r>
              <a:rPr lang="en-US" dirty="0"/>
              <a:t>Vehicle weight, size, and fuel consumption are all intimately connected. Assessing the prospects for fuel consumption reductions requires an understanding of the ways in which vehicle sizes and weights may evolve in the future.</a:t>
            </a:r>
            <a:r>
              <a:rPr lang="en-US" baseline="30000" dirty="0"/>
              <a:t>3</a:t>
            </a:r>
          </a:p>
        </p:txBody>
      </p:sp>
      <p:pic>
        <p:nvPicPr>
          <p:cNvPr id="8194" name="Picture 2" descr="Weight per type of vehicle | Download Scientific Diagram">
            <a:extLst>
              <a:ext uri="{FF2B5EF4-FFF2-40B4-BE49-F238E27FC236}">
                <a16:creationId xmlns:a16="http://schemas.microsoft.com/office/drawing/2014/main" id="{2DE0B8DE-B883-409F-81E9-FF8068E91D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6" b="2413"/>
          <a:stretch/>
        </p:blipFill>
        <p:spPr bwMode="auto">
          <a:xfrm>
            <a:off x="6091188" y="1238363"/>
            <a:ext cx="6100812" cy="4107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7BAEC9-C10C-43DF-8367-8D30F9F73C12}"/>
              </a:ext>
            </a:extLst>
          </p:cNvPr>
          <p:cNvSpPr txBox="1"/>
          <p:nvPr/>
        </p:nvSpPr>
        <p:spPr>
          <a:xfrm>
            <a:off x="5419845" y="5616000"/>
            <a:ext cx="6895617" cy="307777"/>
          </a:xfrm>
          <a:prstGeom prst="rect">
            <a:avLst/>
          </a:prstGeom>
          <a:noFill/>
        </p:spPr>
        <p:txBody>
          <a:bodyPr wrap="square">
            <a:spAutoFit/>
          </a:bodyPr>
          <a:lstStyle/>
          <a:p>
            <a:r>
              <a:rPr lang="en-US" dirty="0"/>
              <a:t>https://www.researchgate.net/figure/Weight-per-type-of-vehicle_fig3_330221013</a:t>
            </a:r>
          </a:p>
        </p:txBody>
      </p:sp>
    </p:spTree>
    <p:extLst>
      <p:ext uri="{BB962C8B-B14F-4D97-AF65-F5344CB8AC3E}">
        <p14:creationId xmlns:p14="http://schemas.microsoft.com/office/powerpoint/2010/main" val="10846641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7EEA-04B0-4ADF-860E-FAFCCC48DF88}"/>
              </a:ext>
            </a:extLst>
          </p:cNvPr>
          <p:cNvSpPr>
            <a:spLocks noGrp="1"/>
          </p:cNvSpPr>
          <p:nvPr>
            <p:ph type="title"/>
          </p:nvPr>
        </p:nvSpPr>
        <p:spPr/>
        <p:txBody>
          <a:bodyPr/>
          <a:lstStyle/>
          <a:p>
            <a:r>
              <a:rPr lang="en-US" dirty="0"/>
              <a:t>Vehicle Mass and Fuel Consumption</a:t>
            </a:r>
          </a:p>
        </p:txBody>
      </p:sp>
      <p:sp>
        <p:nvSpPr>
          <p:cNvPr id="3" name="Text Placeholder 2">
            <a:extLst>
              <a:ext uri="{FF2B5EF4-FFF2-40B4-BE49-F238E27FC236}">
                <a16:creationId xmlns:a16="http://schemas.microsoft.com/office/drawing/2014/main" id="{45F80B76-C2DD-4DA9-A6C0-DFAC81E9192C}"/>
              </a:ext>
            </a:extLst>
          </p:cNvPr>
          <p:cNvSpPr>
            <a:spLocks noGrp="1"/>
          </p:cNvSpPr>
          <p:nvPr>
            <p:ph type="body" idx="1"/>
          </p:nvPr>
        </p:nvSpPr>
        <p:spPr>
          <a:xfrm>
            <a:off x="1789887" y="1890925"/>
            <a:ext cx="9838111" cy="1384086"/>
          </a:xfrm>
        </p:spPr>
        <p:txBody>
          <a:bodyPr>
            <a:normAutofit/>
          </a:bodyPr>
          <a:lstStyle/>
          <a:p>
            <a:pPr marL="114300" indent="0">
              <a:lnSpc>
                <a:spcPct val="150000"/>
              </a:lnSpc>
              <a:buNone/>
            </a:pPr>
            <a:r>
              <a:rPr lang="en-US" sz="2400" dirty="0"/>
              <a:t>A vehicle with a significantly lower weight will consume less energy per kilometer traveled.</a:t>
            </a:r>
          </a:p>
        </p:txBody>
      </p:sp>
      <p:sp>
        <p:nvSpPr>
          <p:cNvPr id="7" name="Text Placeholder 2">
            <a:extLst>
              <a:ext uri="{FF2B5EF4-FFF2-40B4-BE49-F238E27FC236}">
                <a16:creationId xmlns:a16="http://schemas.microsoft.com/office/drawing/2014/main" id="{40A40F2D-2FEB-4D26-A0ED-74B731D40C0C}"/>
              </a:ext>
            </a:extLst>
          </p:cNvPr>
          <p:cNvSpPr txBox="1">
            <a:spLocks/>
          </p:cNvSpPr>
          <p:nvPr/>
        </p:nvSpPr>
        <p:spPr>
          <a:xfrm>
            <a:off x="1789886" y="3582990"/>
            <a:ext cx="9838111" cy="180342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14300" indent="0">
              <a:lnSpc>
                <a:spcPct val="150000"/>
              </a:lnSpc>
              <a:buFont typeface="Arial"/>
              <a:buNone/>
            </a:pPr>
            <a:r>
              <a:rPr lang="en-US" sz="2400" dirty="0"/>
              <a:t>1% reduction in vehicle weight reduces per-kilometer fuel consumption by approximately 0.6%–0.7%, holding size and acceleration performance constant.</a:t>
            </a:r>
            <a:r>
              <a:rPr lang="en-US" sz="2400" baseline="30000" dirty="0"/>
              <a:t>3</a:t>
            </a:r>
          </a:p>
        </p:txBody>
      </p:sp>
      <p:pic>
        <p:nvPicPr>
          <p:cNvPr id="8" name="Graphic 7" descr="Gauge">
            <a:extLst>
              <a:ext uri="{FF2B5EF4-FFF2-40B4-BE49-F238E27FC236}">
                <a16:creationId xmlns:a16="http://schemas.microsoft.com/office/drawing/2014/main" id="{3F63F2DE-23FC-4857-BD51-30A445A3B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999" y="4027504"/>
            <a:ext cx="914400" cy="914400"/>
          </a:xfrm>
          <a:prstGeom prst="rect">
            <a:avLst/>
          </a:prstGeom>
        </p:spPr>
      </p:pic>
      <p:pic>
        <p:nvPicPr>
          <p:cNvPr id="10" name="Graphic 9" descr="Scale">
            <a:extLst>
              <a:ext uri="{FF2B5EF4-FFF2-40B4-BE49-F238E27FC236}">
                <a16:creationId xmlns:a16="http://schemas.microsoft.com/office/drawing/2014/main" id="{9F77E673-E401-4A80-8967-633C1F5840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7999" y="2125768"/>
            <a:ext cx="914400" cy="914400"/>
          </a:xfrm>
          <a:prstGeom prst="rect">
            <a:avLst/>
          </a:prstGeom>
        </p:spPr>
      </p:pic>
    </p:spTree>
    <p:extLst>
      <p:ext uri="{BB962C8B-B14F-4D97-AF65-F5344CB8AC3E}">
        <p14:creationId xmlns:p14="http://schemas.microsoft.com/office/powerpoint/2010/main" val="1938612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00E196-8123-4F7D-885B-A1B8F4DDF33C}"/>
              </a:ext>
            </a:extLst>
          </p:cNvPr>
          <p:cNvSpPr/>
          <p:nvPr/>
        </p:nvSpPr>
        <p:spPr>
          <a:xfrm>
            <a:off x="0" y="0"/>
            <a:ext cx="12192000"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E9B4E53-235C-441F-BFB1-1BDD071C3850}"/>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Tree>
    <p:extLst>
      <p:ext uri="{BB962C8B-B14F-4D97-AF65-F5344CB8AC3E}">
        <p14:creationId xmlns:p14="http://schemas.microsoft.com/office/powerpoint/2010/main" val="37978493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6AB5C80-627C-4F67-8555-F263B0ABC6A6}"/>
              </a:ext>
            </a:extLst>
          </p:cNvPr>
          <p:cNvSpPr/>
          <p:nvPr/>
        </p:nvSpPr>
        <p:spPr>
          <a:xfrm>
            <a:off x="4059936" y="0"/>
            <a:ext cx="8132064"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FB31E-408E-4002-820E-8F9F38CC476F}"/>
              </a:ext>
            </a:extLst>
          </p:cNvPr>
          <p:cNvSpPr>
            <a:spLocks noGrp="1"/>
          </p:cNvSpPr>
          <p:nvPr>
            <p:ph type="title"/>
          </p:nvPr>
        </p:nvSpPr>
        <p:spPr/>
        <p:txBody>
          <a:bodyPr/>
          <a:lstStyle/>
          <a:p>
            <a:r>
              <a:rPr lang="en-US" dirty="0"/>
              <a:t>Strategies for Reducing Vehicle Mass</a:t>
            </a:r>
            <a:r>
              <a:rPr lang="en-US" baseline="30000" dirty="0"/>
              <a:t>3</a:t>
            </a:r>
            <a:endParaRPr lang="en-US" dirty="0"/>
          </a:p>
        </p:txBody>
      </p:sp>
      <p:sp>
        <p:nvSpPr>
          <p:cNvPr id="15" name="TextBox 14">
            <a:extLst>
              <a:ext uri="{FF2B5EF4-FFF2-40B4-BE49-F238E27FC236}">
                <a16:creationId xmlns:a16="http://schemas.microsoft.com/office/drawing/2014/main" id="{CEE264C6-B3AA-465D-8A00-D32199370165}"/>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5" name="Rectangle 3">
            <a:extLst>
              <a:ext uri="{FF2B5EF4-FFF2-40B4-BE49-F238E27FC236}">
                <a16:creationId xmlns:a16="http://schemas.microsoft.com/office/drawing/2014/main" id="{E5B1B6CC-41CD-4771-9451-9EC4C9CCFA3D}"/>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Tree>
    <p:extLst>
      <p:ext uri="{BB962C8B-B14F-4D97-AF65-F5344CB8AC3E}">
        <p14:creationId xmlns:p14="http://schemas.microsoft.com/office/powerpoint/2010/main" val="3878820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14443F-27FA-4653-9798-21607A089C3E}"/>
              </a:ext>
            </a:extLst>
          </p:cNvPr>
          <p:cNvSpPr/>
          <p:nvPr/>
        </p:nvSpPr>
        <p:spPr>
          <a:xfrm>
            <a:off x="8072948" y="2225"/>
            <a:ext cx="4119052" cy="591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5D31909-123F-473A-8CD1-1C44D852F44B}"/>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
        <p:nvSpPr>
          <p:cNvPr id="6" name="TextBox 5">
            <a:extLst>
              <a:ext uri="{FF2B5EF4-FFF2-40B4-BE49-F238E27FC236}">
                <a16:creationId xmlns:a16="http://schemas.microsoft.com/office/drawing/2014/main" id="{705EA121-C505-43DF-9C39-A6BCE2EA90B9}"/>
              </a:ext>
            </a:extLst>
          </p:cNvPr>
          <p:cNvSpPr txBox="1"/>
          <p:nvPr/>
        </p:nvSpPr>
        <p:spPr>
          <a:xfrm>
            <a:off x="4072129" y="1778956"/>
            <a:ext cx="4047740" cy="523220"/>
          </a:xfrm>
          <a:prstGeom prst="rect">
            <a:avLst/>
          </a:prstGeom>
          <a:noFill/>
        </p:spPr>
        <p:txBody>
          <a:bodyPr wrap="square" rtlCol="0">
            <a:spAutoFit/>
          </a:bodyPr>
          <a:lstStyle/>
          <a:p>
            <a:pPr algn="ctr"/>
            <a:r>
              <a:rPr lang="en-US" sz="2800" dirty="0">
                <a:solidFill>
                  <a:schemeClr val="accent5"/>
                </a:solidFill>
              </a:rPr>
              <a:t>Powertrain &amp; Packaging</a:t>
            </a:r>
          </a:p>
        </p:txBody>
      </p:sp>
      <p:sp>
        <p:nvSpPr>
          <p:cNvPr id="7" name="TextBox 6">
            <a:extLst>
              <a:ext uri="{FF2B5EF4-FFF2-40B4-BE49-F238E27FC236}">
                <a16:creationId xmlns:a16="http://schemas.microsoft.com/office/drawing/2014/main" id="{8EE80D5E-E369-4F9F-84BD-521331AD654B}"/>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8" name="TextBox 7">
            <a:extLst>
              <a:ext uri="{FF2B5EF4-FFF2-40B4-BE49-F238E27FC236}">
                <a16:creationId xmlns:a16="http://schemas.microsoft.com/office/drawing/2014/main" id="{CD9B36CA-BE75-411B-9F5C-D45DC300E1E8}"/>
              </a:ext>
            </a:extLst>
          </p:cNvPr>
          <p:cNvSpPr txBox="1"/>
          <p:nvPr/>
        </p:nvSpPr>
        <p:spPr>
          <a:xfrm>
            <a:off x="4387382" y="2958785"/>
            <a:ext cx="3545885" cy="9586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Engine downsizing:</a:t>
            </a:r>
          </a:p>
          <a:p>
            <a:pPr lvl="2">
              <a:lnSpc>
                <a:spcPct val="150000"/>
              </a:lnSpc>
            </a:pPr>
            <a:endParaRPr lang="en-US" sz="2000" dirty="0"/>
          </a:p>
        </p:txBody>
      </p:sp>
      <p:sp>
        <p:nvSpPr>
          <p:cNvPr id="10" name="Rectangle 3">
            <a:extLst>
              <a:ext uri="{FF2B5EF4-FFF2-40B4-BE49-F238E27FC236}">
                <a16:creationId xmlns:a16="http://schemas.microsoft.com/office/drawing/2014/main" id="{0CA72BB4-DD4F-48B3-BD7C-1B2BB3039804}"/>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
        <p:nvSpPr>
          <p:cNvPr id="11" name="Rectangle 4">
            <a:extLst>
              <a:ext uri="{FF2B5EF4-FFF2-40B4-BE49-F238E27FC236}">
                <a16:creationId xmlns:a16="http://schemas.microsoft.com/office/drawing/2014/main" id="{E3ADA697-AD7B-4225-B3B0-90E36C73045B}"/>
              </a:ext>
            </a:extLst>
          </p:cNvPr>
          <p:cNvSpPr>
            <a:spLocks noChangeArrowheads="1"/>
          </p:cNvSpPr>
          <p:nvPr/>
        </p:nvSpPr>
        <p:spPr bwMode="auto">
          <a:xfrm>
            <a:off x="4942204" y="3683790"/>
            <a:ext cx="3272589"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V8 → V6: </a:t>
            </a:r>
            <a:r>
              <a:rPr kumimoji="0" lang="en-US" altLang="en-US" sz="1800" b="1" i="0" u="none" strike="noStrike" cap="none" normalizeH="0" baseline="0" dirty="0">
                <a:ln>
                  <a:noFill/>
                </a:ln>
                <a:solidFill>
                  <a:schemeClr val="tx1"/>
                </a:solidFill>
                <a:effectLst/>
                <a:latin typeface="Arial" panose="020B0604020202020204" pitchFamily="34" charset="0"/>
              </a:rPr>
              <a:t>−64 kg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V6 → I4: </a:t>
            </a:r>
            <a:r>
              <a:rPr kumimoji="0" lang="en-US" altLang="en-US" sz="1800" b="1" i="0" u="none" strike="noStrike" cap="none" normalizeH="0" baseline="0" dirty="0">
                <a:ln>
                  <a:noFill/>
                </a:ln>
                <a:solidFill>
                  <a:schemeClr val="tx1"/>
                </a:solidFill>
                <a:effectLst/>
                <a:latin typeface="Arial" panose="020B0604020202020204" pitchFamily="34" charset="0"/>
              </a:rPr>
              <a:t>−67 kg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469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D74A12-D5AC-4EDC-9978-D28BAB4A90F5}"/>
              </a:ext>
            </a:extLst>
          </p:cNvPr>
          <p:cNvSpPr>
            <a:spLocks noGrp="1"/>
          </p:cNvSpPr>
          <p:nvPr>
            <p:ph type="title"/>
          </p:nvPr>
        </p:nvSpPr>
        <p:spPr>
          <a:xfrm>
            <a:off x="648000" y="648000"/>
            <a:ext cx="10980000" cy="720000"/>
          </a:xfrm>
        </p:spPr>
        <p:txBody>
          <a:bodyPr/>
          <a:lstStyle/>
          <a:p>
            <a:r>
              <a:rPr lang="en-US" dirty="0"/>
              <a:t>Strategies for Reducing Vehicle Mass</a:t>
            </a:r>
            <a:r>
              <a:rPr lang="en-US" baseline="30000" dirty="0"/>
              <a:t>3</a:t>
            </a:r>
            <a:endParaRPr lang="en-US" dirty="0"/>
          </a:p>
        </p:txBody>
      </p:sp>
      <p:sp>
        <p:nvSpPr>
          <p:cNvPr id="6" name="TextBox 5">
            <a:extLst>
              <a:ext uri="{FF2B5EF4-FFF2-40B4-BE49-F238E27FC236}">
                <a16:creationId xmlns:a16="http://schemas.microsoft.com/office/drawing/2014/main" id="{0FCB2DF6-24B6-4FCC-9EB1-FD1AE4EA738C}"/>
              </a:ext>
            </a:extLst>
          </p:cNvPr>
          <p:cNvSpPr txBox="1"/>
          <p:nvPr/>
        </p:nvSpPr>
        <p:spPr>
          <a:xfrm>
            <a:off x="4072129" y="1778956"/>
            <a:ext cx="4047740" cy="523220"/>
          </a:xfrm>
          <a:prstGeom prst="rect">
            <a:avLst/>
          </a:prstGeom>
          <a:noFill/>
        </p:spPr>
        <p:txBody>
          <a:bodyPr wrap="square" rtlCol="0">
            <a:spAutoFit/>
          </a:bodyPr>
          <a:lstStyle/>
          <a:p>
            <a:pPr algn="ctr"/>
            <a:r>
              <a:rPr lang="en-US" sz="2800" dirty="0">
                <a:solidFill>
                  <a:schemeClr val="accent5"/>
                </a:solidFill>
              </a:rPr>
              <a:t>Powertrain &amp; Packaging</a:t>
            </a:r>
          </a:p>
        </p:txBody>
      </p:sp>
      <p:sp>
        <p:nvSpPr>
          <p:cNvPr id="7" name="TextBox 6">
            <a:extLst>
              <a:ext uri="{FF2B5EF4-FFF2-40B4-BE49-F238E27FC236}">
                <a16:creationId xmlns:a16="http://schemas.microsoft.com/office/drawing/2014/main" id="{A25EF019-A7DF-4DD3-BF1B-180B89869132}"/>
              </a:ext>
            </a:extLst>
          </p:cNvPr>
          <p:cNvSpPr txBox="1"/>
          <p:nvPr/>
        </p:nvSpPr>
        <p:spPr>
          <a:xfrm>
            <a:off x="195730" y="1790390"/>
            <a:ext cx="3680672" cy="523220"/>
          </a:xfrm>
          <a:prstGeom prst="rect">
            <a:avLst/>
          </a:prstGeom>
          <a:noFill/>
        </p:spPr>
        <p:txBody>
          <a:bodyPr wrap="square" rtlCol="0">
            <a:spAutoFit/>
          </a:bodyPr>
          <a:lstStyle/>
          <a:p>
            <a:r>
              <a:rPr lang="en-US" sz="2800" dirty="0">
                <a:solidFill>
                  <a:schemeClr val="accent5"/>
                </a:solidFill>
              </a:rPr>
              <a:t>Architectural Choices</a:t>
            </a:r>
          </a:p>
        </p:txBody>
      </p:sp>
      <p:sp>
        <p:nvSpPr>
          <p:cNvPr id="8" name="TextBox 7">
            <a:extLst>
              <a:ext uri="{FF2B5EF4-FFF2-40B4-BE49-F238E27FC236}">
                <a16:creationId xmlns:a16="http://schemas.microsoft.com/office/drawing/2014/main" id="{EEEE57CF-04DF-46E9-9318-649C6435947E}"/>
              </a:ext>
            </a:extLst>
          </p:cNvPr>
          <p:cNvSpPr txBox="1"/>
          <p:nvPr/>
        </p:nvSpPr>
        <p:spPr>
          <a:xfrm>
            <a:off x="4387382" y="2958785"/>
            <a:ext cx="3545885" cy="95866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Engine downsizing:</a:t>
            </a:r>
          </a:p>
          <a:p>
            <a:pPr lvl="2">
              <a:lnSpc>
                <a:spcPct val="150000"/>
              </a:lnSpc>
            </a:pPr>
            <a:endParaRPr lang="en-US" sz="2000" dirty="0"/>
          </a:p>
        </p:txBody>
      </p:sp>
      <p:sp>
        <p:nvSpPr>
          <p:cNvPr id="9" name="TextBox 8">
            <a:extLst>
              <a:ext uri="{FF2B5EF4-FFF2-40B4-BE49-F238E27FC236}">
                <a16:creationId xmlns:a16="http://schemas.microsoft.com/office/drawing/2014/main" id="{A1BB2881-F80D-4283-9BA3-3D5546C5CAAC}"/>
              </a:ext>
            </a:extLst>
          </p:cNvPr>
          <p:cNvSpPr txBox="1"/>
          <p:nvPr/>
        </p:nvSpPr>
        <p:spPr>
          <a:xfrm>
            <a:off x="8156453" y="1778956"/>
            <a:ext cx="4047740" cy="523220"/>
          </a:xfrm>
          <a:prstGeom prst="rect">
            <a:avLst/>
          </a:prstGeom>
          <a:noFill/>
        </p:spPr>
        <p:txBody>
          <a:bodyPr wrap="square" rtlCol="0">
            <a:spAutoFit/>
          </a:bodyPr>
          <a:lstStyle/>
          <a:p>
            <a:pPr algn="ctr"/>
            <a:r>
              <a:rPr lang="en-US" sz="2800" dirty="0">
                <a:solidFill>
                  <a:schemeClr val="accent5"/>
                </a:solidFill>
              </a:rPr>
              <a:t>Material Substitution</a:t>
            </a:r>
          </a:p>
        </p:txBody>
      </p:sp>
      <p:sp>
        <p:nvSpPr>
          <p:cNvPr id="10" name="Rectangle 3">
            <a:extLst>
              <a:ext uri="{FF2B5EF4-FFF2-40B4-BE49-F238E27FC236}">
                <a16:creationId xmlns:a16="http://schemas.microsoft.com/office/drawing/2014/main" id="{095FC73A-3337-45C0-8C62-33A086FBCC9C}"/>
              </a:ext>
            </a:extLst>
          </p:cNvPr>
          <p:cNvSpPr>
            <a:spLocks noChangeArrowheads="1"/>
          </p:cNvSpPr>
          <p:nvPr/>
        </p:nvSpPr>
        <p:spPr bwMode="auto">
          <a:xfrm>
            <a:off x="195730" y="2736000"/>
            <a:ext cx="3680672" cy="236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Body-on-frame → Unibody: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lang="en-US" altLang="en-US" sz="2000" dirty="0">
              <a:solidFill>
                <a:schemeClr val="tx1"/>
              </a:solidFill>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Unibody → Space frame </a:t>
            </a: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endParaRPr kumimoji="0" lang="en-US" altLang="en-US" sz="200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25000"/>
              </a:lnSpc>
              <a:spcBef>
                <a:spcPct val="0"/>
              </a:spcBef>
              <a:spcAft>
                <a:spcPct val="0"/>
              </a:spcAft>
              <a:buClrTx/>
              <a:buSzTx/>
              <a:buFont typeface="Arial" panose="020B0604020202020204" pitchFamily="34" charset="0"/>
              <a:buChar char="•"/>
              <a:tabLst/>
            </a:pPr>
            <a:r>
              <a:rPr kumimoji="0" lang="en-US" altLang="en-US" sz="2000" i="0" u="none" strike="noStrike" cap="none" normalizeH="0" baseline="0" dirty="0">
                <a:ln>
                  <a:noFill/>
                </a:ln>
                <a:solidFill>
                  <a:schemeClr val="tx1"/>
                </a:solidFill>
                <a:effectLst/>
                <a:latin typeface="Arial" panose="020B0604020202020204" pitchFamily="34" charset="0"/>
              </a:rPr>
              <a:t>Rear-wheel drive → Front-wheel drive</a:t>
            </a:r>
          </a:p>
        </p:txBody>
      </p:sp>
      <p:sp>
        <p:nvSpPr>
          <p:cNvPr id="11" name="Rectangle 4">
            <a:extLst>
              <a:ext uri="{FF2B5EF4-FFF2-40B4-BE49-F238E27FC236}">
                <a16:creationId xmlns:a16="http://schemas.microsoft.com/office/drawing/2014/main" id="{CF8F2942-6638-4846-A488-461852F70C10}"/>
              </a:ext>
            </a:extLst>
          </p:cNvPr>
          <p:cNvSpPr>
            <a:spLocks noChangeArrowheads="1"/>
          </p:cNvSpPr>
          <p:nvPr/>
        </p:nvSpPr>
        <p:spPr bwMode="auto">
          <a:xfrm>
            <a:off x="4942204" y="3683790"/>
            <a:ext cx="3272589" cy="87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V8 → V6: </a:t>
            </a:r>
            <a:r>
              <a:rPr kumimoji="0" lang="en-US" altLang="en-US" sz="1800" b="1" i="0" u="none" strike="noStrike" cap="none" normalizeH="0" baseline="0" dirty="0">
                <a:ln>
                  <a:noFill/>
                </a:ln>
                <a:solidFill>
                  <a:schemeClr val="tx1"/>
                </a:solidFill>
                <a:effectLst/>
                <a:latin typeface="Arial" panose="020B0604020202020204" pitchFamily="34" charset="0"/>
              </a:rPr>
              <a:t>−64 kg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V6 → I4: </a:t>
            </a:r>
            <a:r>
              <a:rPr kumimoji="0" lang="en-US" altLang="en-US" sz="1800" b="1" i="0" u="none" strike="noStrike" cap="none" normalizeH="0" baseline="0" dirty="0">
                <a:ln>
                  <a:noFill/>
                </a:ln>
                <a:solidFill>
                  <a:schemeClr val="tx1"/>
                </a:solidFill>
                <a:effectLst/>
                <a:latin typeface="Arial" panose="020B0604020202020204" pitchFamily="34" charset="0"/>
              </a:rPr>
              <a:t>−67 kg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D971BC87-E4F1-40FC-A4F4-865F235CB3F9}"/>
              </a:ext>
            </a:extLst>
          </p:cNvPr>
          <p:cNvSpPr txBox="1"/>
          <p:nvPr/>
        </p:nvSpPr>
        <p:spPr>
          <a:xfrm>
            <a:off x="8444248" y="2673834"/>
            <a:ext cx="3472150" cy="1881990"/>
          </a:xfrm>
          <a:prstGeom prst="rect">
            <a:avLst/>
          </a:prstGeom>
          <a:noFill/>
        </p:spPr>
        <p:txBody>
          <a:bodyPr wrap="square">
            <a:spAutoFit/>
          </a:bodyPr>
          <a:lstStyle/>
          <a:p>
            <a:pPr>
              <a:lnSpc>
                <a:spcPct val="150000"/>
              </a:lnSpc>
            </a:pPr>
            <a:r>
              <a:rPr lang="en-US" sz="2000" dirty="0"/>
              <a:t>Replace conventional steel/iron with AHSS, aluminum, magnesium, polymers, and composites</a:t>
            </a:r>
          </a:p>
        </p:txBody>
      </p:sp>
    </p:spTree>
    <p:extLst>
      <p:ext uri="{BB962C8B-B14F-4D97-AF65-F5344CB8AC3E}">
        <p14:creationId xmlns:p14="http://schemas.microsoft.com/office/powerpoint/2010/main" val="204724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CF0A-2569-4219-BA48-865E1DF8D667}"/>
              </a:ext>
            </a:extLst>
          </p:cNvPr>
          <p:cNvSpPr>
            <a:spLocks noGrp="1"/>
          </p:cNvSpPr>
          <p:nvPr>
            <p:ph type="title"/>
          </p:nvPr>
        </p:nvSpPr>
        <p:spPr/>
        <p:txBody>
          <a:bodyPr/>
          <a:lstStyle/>
          <a:p>
            <a:r>
              <a:rPr lang="en-US" dirty="0"/>
              <a:t>WORKSHOP</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CBB8AF-AE8B-4D37-A2FA-9045962FA64F}"/>
                  </a:ext>
                </a:extLst>
              </p:cNvPr>
              <p:cNvSpPr txBox="1"/>
              <p:nvPr/>
            </p:nvSpPr>
            <p:spPr>
              <a:xfrm>
                <a:off x="648000" y="1615440"/>
                <a:ext cx="10980000" cy="3809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Goal: Redesign a 2000kg baseline vehicle to save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Arial" panose="020B0604020202020204" pitchFamily="34" charset="0"/>
                    <a:cs typeface="Arial" panose="020B0604020202020204" pitchFamily="34" charset="0"/>
                  </a:rPr>
                  <a:t>200kg while minimizing cost and meeting all requirements.</a:t>
                </a:r>
              </a:p>
              <a:p>
                <a:pPr>
                  <a:lnSpc>
                    <a:spcPct val="150000"/>
                  </a:lnSpc>
                </a:pPr>
                <a:endParaRPr lang="en-US" sz="28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Focus: Show how mass reduction lowers fuel consumption and CO2 emissions.</a:t>
                </a:r>
              </a:p>
              <a:p>
                <a:pPr marL="285750" indent="-28575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1CBB8AF-AE8B-4D37-A2FA-9045962FA64F}"/>
                  </a:ext>
                </a:extLst>
              </p:cNvPr>
              <p:cNvSpPr txBox="1">
                <a:spLocks noRot="1" noChangeAspect="1" noMove="1" noResize="1" noEditPoints="1" noAdjustHandles="1" noChangeArrowheads="1" noChangeShapeType="1" noTextEdit="1"/>
              </p:cNvSpPr>
              <p:nvPr/>
            </p:nvSpPr>
            <p:spPr>
              <a:xfrm>
                <a:off x="648000" y="1615440"/>
                <a:ext cx="10980000" cy="3809504"/>
              </a:xfrm>
              <a:prstGeom prst="rect">
                <a:avLst/>
              </a:prstGeom>
              <a:blipFill>
                <a:blip r:embed="rId3"/>
                <a:stretch>
                  <a:fillRect l="-999"/>
                </a:stretch>
              </a:blipFill>
            </p:spPr>
            <p:txBody>
              <a:bodyPr/>
              <a:lstStyle/>
              <a:p>
                <a:r>
                  <a:rPr lang="en-US">
                    <a:noFill/>
                  </a:rPr>
                  <a:t> </a:t>
                </a:r>
              </a:p>
            </p:txBody>
          </p:sp>
        </mc:Fallback>
      </mc:AlternateContent>
    </p:spTree>
    <p:extLst>
      <p:ext uri="{BB962C8B-B14F-4D97-AF65-F5344CB8AC3E}">
        <p14:creationId xmlns:p14="http://schemas.microsoft.com/office/powerpoint/2010/main" val="20552554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p:nvPr>
        </p:nvSpPr>
        <p:spPr>
          <a:xfrm>
            <a:off x="648000" y="2160000"/>
            <a:ext cx="10980000" cy="18000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FFFFFF"/>
              </a:buClr>
              <a:buSzPts val="6000"/>
              <a:buFont typeface="Arial"/>
              <a:buNone/>
            </a:pPr>
            <a:r>
              <a:rPr lang="en-US" dirty="0"/>
              <a:t>Light weighting for a Low-Carbon Ride</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1BEF42-9562-4638-B84D-198431831D15}"/>
              </a:ext>
            </a:extLst>
          </p:cNvPr>
          <p:cNvSpPr>
            <a:spLocks noGrp="1"/>
          </p:cNvSpPr>
          <p:nvPr>
            <p:ph type="title"/>
          </p:nvPr>
        </p:nvSpPr>
        <p:spPr>
          <a:xfrm>
            <a:off x="648000" y="648000"/>
            <a:ext cx="10980000" cy="720000"/>
          </a:xfrm>
        </p:spPr>
        <p:txBody>
          <a:bodyPr/>
          <a:lstStyle/>
          <a:p>
            <a:r>
              <a:rPr lang="en-US" dirty="0"/>
              <a:t>What you will use?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FB44ABD-0498-4BF6-89D1-60BF6ABAAD5D}"/>
                  </a:ext>
                </a:extLst>
              </p:cNvPr>
              <p:cNvSpPr txBox="1"/>
              <p:nvPr/>
            </p:nvSpPr>
            <p:spPr>
              <a:xfrm>
                <a:off x="648000" y="1615440"/>
                <a:ext cx="10980000"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Material Option Cards (density, cost, yield, corrosion)</a:t>
                </a:r>
              </a:p>
              <a:p>
                <a:pPr marL="285750" indent="-285750">
                  <a:lnSpc>
                    <a:spcPct val="150000"/>
                  </a:lnSpc>
                  <a:buFont typeface="Arial" panose="020B0604020202020204" pitchFamily="34" charset="0"/>
                  <a:buChar char="•"/>
                </a:pPr>
                <a:r>
                  <a:rPr lang="en-US" sz="2800" dirty="0"/>
                  <a:t>Requirements Table (min strength, corrosion by subsystem)</a:t>
                </a:r>
              </a:p>
              <a:p>
                <a:pPr marL="285750" indent="-285750">
                  <a:lnSpc>
                    <a:spcPct val="150000"/>
                  </a:lnSpc>
                  <a:buFont typeface="Arial" panose="020B0604020202020204" pitchFamily="34" charset="0"/>
                  <a:buChar char="•"/>
                </a:pPr>
                <a:r>
                  <a:rPr lang="en-US" sz="2800" dirty="0"/>
                  <a:t>Ashby charts (to compare strength vs. density/cost)</a:t>
                </a:r>
              </a:p>
              <a:p>
                <a:pPr marL="285750" indent="-285750">
                  <a:lnSpc>
                    <a:spcPct val="150000"/>
                  </a:lnSpc>
                  <a:buFont typeface="Arial" panose="020B0604020202020204" pitchFamily="34" charset="0"/>
                  <a:buChar char="•"/>
                </a:pPr>
                <a:r>
                  <a:rPr lang="en-US" sz="2800" dirty="0"/>
                  <a:t>Worksheet &amp; calculator (weight, cost, fuel,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𝐶𝑂</m:t>
                        </m:r>
                      </m:e>
                      <m:sub>
                        <m:r>
                          <a:rPr lang="en-US" sz="2800" b="0" i="1" dirty="0" smtClean="0">
                            <a:latin typeface="Cambria Math" panose="02040503050406030204" pitchFamily="18" charset="0"/>
                          </a:rPr>
                          <m:t>2</m:t>
                        </m:r>
                      </m:sub>
                    </m:sSub>
                    <m:r>
                      <a:rPr lang="en-US" sz="2800" b="0" i="0" dirty="0" smtClean="0">
                        <a:latin typeface="Cambria Math" panose="02040503050406030204" pitchFamily="18" charset="0"/>
                      </a:rPr>
                      <m:t>)</m:t>
                    </m:r>
                  </m:oMath>
                </a14:m>
                <a:endParaRPr lang="en-US" sz="2800" dirty="0"/>
              </a:p>
            </p:txBody>
          </p:sp>
        </mc:Choice>
        <mc:Fallback xmlns="">
          <p:sp>
            <p:nvSpPr>
              <p:cNvPr id="6" name="TextBox 5">
                <a:extLst>
                  <a:ext uri="{FF2B5EF4-FFF2-40B4-BE49-F238E27FC236}">
                    <a16:creationId xmlns:a16="http://schemas.microsoft.com/office/drawing/2014/main" id="{7FB44ABD-0498-4BF6-89D1-60BF6ABAAD5D}"/>
                  </a:ext>
                </a:extLst>
              </p:cNvPr>
              <p:cNvSpPr txBox="1">
                <a:spLocks noRot="1" noChangeAspect="1" noMove="1" noResize="1" noEditPoints="1" noAdjustHandles="1" noChangeArrowheads="1" noChangeShapeType="1" noTextEdit="1"/>
              </p:cNvSpPr>
              <p:nvPr/>
            </p:nvSpPr>
            <p:spPr>
              <a:xfrm>
                <a:off x="648000" y="1615440"/>
                <a:ext cx="10980000" cy="2597827"/>
              </a:xfrm>
              <a:prstGeom prst="rect">
                <a:avLst/>
              </a:prstGeom>
              <a:blipFill>
                <a:blip r:embed="rId3"/>
                <a:stretch>
                  <a:fillRect l="-999" b="-563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32EC6C1F-7289-4BD4-95E6-5DEE63688ED6}"/>
              </a:ext>
            </a:extLst>
          </p:cNvPr>
          <p:cNvSpPr txBox="1"/>
          <p:nvPr/>
        </p:nvSpPr>
        <p:spPr>
          <a:xfrm>
            <a:off x="648000" y="4460707"/>
            <a:ext cx="10980000" cy="130516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Time: 30 minutes (I am not sure about duration of activity)</a:t>
            </a:r>
          </a:p>
          <a:p>
            <a:pPr lvl="6">
              <a:lnSpc>
                <a:spcPct val="150000"/>
              </a:lnSpc>
            </a:pPr>
            <a:r>
              <a:rPr lang="en-US" sz="2800" dirty="0"/>
              <a:t>	</a:t>
            </a:r>
          </a:p>
        </p:txBody>
      </p:sp>
    </p:spTree>
    <p:extLst>
      <p:ext uri="{BB962C8B-B14F-4D97-AF65-F5344CB8AC3E}">
        <p14:creationId xmlns:p14="http://schemas.microsoft.com/office/powerpoint/2010/main" val="340105100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959A-9682-47FE-995F-5F43834041F3}"/>
              </a:ext>
            </a:extLst>
          </p:cNvPr>
          <p:cNvSpPr>
            <a:spLocks noGrp="1"/>
          </p:cNvSpPr>
          <p:nvPr>
            <p:ph type="title"/>
          </p:nvPr>
        </p:nvSpPr>
        <p:spPr/>
        <p:txBody>
          <a:bodyPr/>
          <a:lstStyle/>
          <a:p>
            <a:r>
              <a:rPr lang="en-US" dirty="0"/>
              <a:t>Presentation Phase</a:t>
            </a:r>
          </a:p>
        </p:txBody>
      </p:sp>
      <mc:AlternateContent xmlns:mc="http://schemas.openxmlformats.org/markup-compatibility/2006" xmlns:a14="http://schemas.microsoft.com/office/drawing/2010/main">
        <mc:Choice Requires="a14">
          <p:sp>
            <p:nvSpPr>
              <p:cNvPr id="6" name="Text Placeholder 2">
                <a:extLst>
                  <a:ext uri="{FF2B5EF4-FFF2-40B4-BE49-F238E27FC236}">
                    <a16:creationId xmlns:a16="http://schemas.microsoft.com/office/drawing/2014/main" id="{05DFE6A6-9972-4861-8449-CFD59ECE27F6}"/>
                  </a:ext>
                </a:extLst>
              </p:cNvPr>
              <p:cNvSpPr>
                <a:spLocks noGrp="1"/>
              </p:cNvSpPr>
              <p:nvPr>
                <p:ph type="body" idx="2"/>
              </p:nvPr>
            </p:nvSpPr>
            <p:spPr>
              <a:xfrm>
                <a:off x="3395662" y="1448593"/>
                <a:ext cx="5400675" cy="3960813"/>
              </a:xfrm>
            </p:spPr>
            <p:txBody>
              <a:bodyPr>
                <a:normAutofit fontScale="92500"/>
              </a:bodyPr>
              <a:lstStyle/>
              <a:p>
                <a:pPr marL="114300" indent="0">
                  <a:buNone/>
                </a:pPr>
                <a:r>
                  <a:rPr lang="en-US" dirty="0">
                    <a:latin typeface="Arial" panose="020B0604020202020204" pitchFamily="34" charset="0"/>
                    <a:cs typeface="Arial" panose="020B0604020202020204" pitchFamily="34" charset="0"/>
                  </a:rPr>
                  <a:t>Present your redesigned Vehicle</a:t>
                </a:r>
              </a:p>
              <a:p>
                <a:pPr>
                  <a:lnSpc>
                    <a:spcPct val="170000"/>
                  </a:lnSpc>
                </a:pPr>
                <a:r>
                  <a:rPr lang="en-US" dirty="0">
                    <a:latin typeface="Arial" panose="020B0604020202020204" pitchFamily="34" charset="0"/>
                    <a:cs typeface="Arial" panose="020B0604020202020204" pitchFamily="34" charset="0"/>
                  </a:rPr>
                  <a:t>Which parts are changed? Why?</a:t>
                </a:r>
              </a:p>
              <a:p>
                <a:pPr>
                  <a:lnSpc>
                    <a:spcPct val="170000"/>
                  </a:lnSpc>
                </a:pPr>
                <a:r>
                  <a:rPr lang="en-US" dirty="0">
                    <a:latin typeface="Arial" panose="020B0604020202020204" pitchFamily="34" charset="0"/>
                    <a:cs typeface="Arial" panose="020B0604020202020204" pitchFamily="34" charset="0"/>
                  </a:rPr>
                  <a:t>How much it costs?</a:t>
                </a:r>
              </a:p>
              <a:p>
                <a:pPr>
                  <a:lnSpc>
                    <a:spcPct val="170000"/>
                  </a:lnSpc>
                </a:pPr>
                <a:r>
                  <a:rPr lang="en-US" dirty="0">
                    <a:latin typeface="Arial" panose="020B0604020202020204" pitchFamily="34" charset="0"/>
                    <a:cs typeface="Arial" panose="020B0604020202020204" pitchFamily="34" charset="0"/>
                  </a:rPr>
                  <a:t>How much fuel is saved?</a:t>
                </a:r>
              </a:p>
              <a:p>
                <a:pPr>
                  <a:lnSpc>
                    <a:spcPct val="170000"/>
                  </a:lnSpc>
                </a:pPr>
                <a:r>
                  <a:rPr lang="en-US" dirty="0">
                    <a:latin typeface="Arial" panose="020B0604020202020204" pitchFamily="34" charset="0"/>
                    <a:cs typeface="Arial" panose="020B0604020202020204" pitchFamily="34" charset="0"/>
                  </a:rPr>
                  <a:t>How much </a:t>
                </a:r>
                <a14:m>
                  <m:oMath xmlns:m="http://schemas.openxmlformats.org/officeDocument/2006/math">
                    <m:sSub>
                      <m:sSubPr>
                        <m:ctrlPr>
                          <a:rPr lang="en-US" sz="2800" i="1" dirty="0" smtClean="0">
                            <a:latin typeface="Cambria Math" panose="02040503050406030204" pitchFamily="18" charset="0"/>
                          </a:rPr>
                        </m:ctrlPr>
                      </m:sSubPr>
                      <m:e>
                        <m:r>
                          <a:rPr lang="en-US" sz="2800" b="0" i="1" dirty="0" smtClean="0">
                            <a:latin typeface="Cambria Math" panose="02040503050406030204" pitchFamily="18" charset="0"/>
                          </a:rPr>
                          <m:t>𝐶𝑂</m:t>
                        </m:r>
                      </m:e>
                      <m:sub>
                        <m:r>
                          <a:rPr lang="en-US" sz="2800" b="0" i="1" dirty="0" smtClean="0">
                            <a:latin typeface="Cambria Math" panose="02040503050406030204" pitchFamily="18" charset="0"/>
                          </a:rPr>
                          <m:t>2</m:t>
                        </m:r>
                      </m:sub>
                    </m:sSub>
                  </m:oMath>
                </a14:m>
                <a:r>
                  <a:rPr lang="en-US" dirty="0">
                    <a:latin typeface="Arial" panose="020B0604020202020204" pitchFamily="34" charset="0"/>
                    <a:cs typeface="Arial" panose="020B0604020202020204" pitchFamily="34" charset="0"/>
                  </a:rPr>
                  <a:t> is saved?</a:t>
                </a:r>
              </a:p>
            </p:txBody>
          </p:sp>
        </mc:Choice>
        <mc:Fallback xmlns="">
          <p:sp>
            <p:nvSpPr>
              <p:cNvPr id="6" name="Text Placeholder 2">
                <a:extLst>
                  <a:ext uri="{FF2B5EF4-FFF2-40B4-BE49-F238E27FC236}">
                    <a16:creationId xmlns:a16="http://schemas.microsoft.com/office/drawing/2014/main" id="{05DFE6A6-9972-4861-8449-CFD59ECE27F6}"/>
                  </a:ext>
                </a:extLst>
              </p:cNvPr>
              <p:cNvSpPr>
                <a:spLocks noGrp="1" noRot="1" noChangeAspect="1" noMove="1" noResize="1" noEditPoints="1" noAdjustHandles="1" noChangeArrowheads="1" noChangeShapeType="1" noTextEdit="1"/>
              </p:cNvSpPr>
              <p:nvPr>
                <p:ph type="body" idx="2"/>
              </p:nvPr>
            </p:nvSpPr>
            <p:spPr>
              <a:xfrm>
                <a:off x="3395662" y="1448593"/>
                <a:ext cx="5400675" cy="3960813"/>
              </a:xfrm>
              <a:blipFill>
                <a:blip r:embed="rId3"/>
                <a:stretch>
                  <a:fillRect l="-1580" t="-462" r="-1129"/>
                </a:stretch>
              </a:blipFill>
            </p:spPr>
            <p:txBody>
              <a:bodyPr/>
              <a:lstStyle/>
              <a:p>
                <a:r>
                  <a:rPr lang="en-US">
                    <a:noFill/>
                  </a:rPr>
                  <a:t> </a:t>
                </a:r>
              </a:p>
            </p:txBody>
          </p:sp>
        </mc:Fallback>
      </mc:AlternateContent>
    </p:spTree>
    <p:extLst>
      <p:ext uri="{BB962C8B-B14F-4D97-AF65-F5344CB8AC3E}">
        <p14:creationId xmlns:p14="http://schemas.microsoft.com/office/powerpoint/2010/main" val="176719023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F263-3BD0-434A-B8C7-2C450573F2F3}"/>
              </a:ext>
            </a:extLst>
          </p:cNvPr>
          <p:cNvSpPr>
            <a:spLocks noGrp="1"/>
          </p:cNvSpPr>
          <p:nvPr>
            <p:ph type="title"/>
          </p:nvPr>
        </p:nvSpPr>
        <p:spPr/>
        <p:txBody>
          <a:bodyPr/>
          <a:lstStyle/>
          <a:p>
            <a:r>
              <a:rPr lang="en-US" dirty="0"/>
              <a:t>References</a:t>
            </a:r>
          </a:p>
        </p:txBody>
      </p:sp>
      <p:sp>
        <p:nvSpPr>
          <p:cNvPr id="6" name="Rectangle 2">
            <a:extLst>
              <a:ext uri="{FF2B5EF4-FFF2-40B4-BE49-F238E27FC236}">
                <a16:creationId xmlns:a16="http://schemas.microsoft.com/office/drawing/2014/main" id="{D55A0351-EA7C-49FF-9DF8-B1EC69E69B7F}"/>
              </a:ext>
            </a:extLst>
          </p:cNvPr>
          <p:cNvSpPr>
            <a:spLocks noChangeArrowheads="1"/>
          </p:cNvSpPr>
          <p:nvPr/>
        </p:nvSpPr>
        <p:spPr bwMode="auto">
          <a:xfrm>
            <a:off x="648000" y="1538739"/>
            <a:ext cx="10980000"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Intergovernmental Panel on Climate Change. (2022). </a:t>
            </a:r>
            <a:r>
              <a:rPr kumimoji="0" lang="en-US" altLang="en-US" sz="1800" b="0" i="1" u="none" strike="noStrike" cap="none" normalizeH="0" baseline="0" dirty="0">
                <a:ln>
                  <a:noFill/>
                </a:ln>
                <a:solidFill>
                  <a:schemeClr val="tx1"/>
                </a:solidFill>
                <a:effectLst/>
                <a:latin typeface="Arial" panose="020B0604020202020204" pitchFamily="34" charset="0"/>
              </a:rPr>
              <a:t>Climate change 2022: Mitigation of climate change. Contribution of Working Group III to the Sixth Assessment Report of the IPCC</a:t>
            </a:r>
            <a:r>
              <a:rPr kumimoji="0" lang="en-US" altLang="en-US" sz="1800" b="0" i="0" u="none" strike="noStrike" cap="none" normalizeH="0" baseline="0" dirty="0">
                <a:ln>
                  <a:noFill/>
                </a:ln>
                <a:solidFill>
                  <a:schemeClr val="tx1"/>
                </a:solidFill>
                <a:effectLst/>
                <a:latin typeface="Arial" panose="020B0604020202020204" pitchFamily="34" charset="0"/>
              </a:rPr>
              <a:t>. Cambridge University Press. (See chapter: “Emissions Trends and Drivers”.)</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U.S. Energy Information Administration. (2021, February). </a:t>
            </a:r>
            <a:r>
              <a:rPr kumimoji="0" lang="en-US" altLang="en-US" sz="1800" b="0" i="1" u="none" strike="noStrike" cap="none" normalizeH="0" baseline="0" dirty="0">
                <a:ln>
                  <a:noFill/>
                </a:ln>
                <a:solidFill>
                  <a:schemeClr val="tx1"/>
                </a:solidFill>
                <a:effectLst/>
                <a:latin typeface="Arial" panose="020B0604020202020204" pitchFamily="34" charset="0"/>
              </a:rPr>
              <a:t>Annual Energy Outlook 2021</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https://www.eia.gov/aeo</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Arial" panose="020B0604020202020204" pitchFamily="34" charset="0"/>
              </a:rPr>
              <a:t>Heywood, J., &amp; </a:t>
            </a:r>
            <a:r>
              <a:rPr kumimoji="0" lang="en-US" altLang="en-US" sz="1800" b="0" i="0" u="none" strike="noStrike" cap="none" normalizeH="0" baseline="0" dirty="0" err="1">
                <a:ln>
                  <a:noFill/>
                </a:ln>
                <a:solidFill>
                  <a:schemeClr val="tx1"/>
                </a:solidFill>
                <a:effectLst/>
                <a:latin typeface="Arial" panose="020B0604020202020204" pitchFamily="34" charset="0"/>
              </a:rPr>
              <a:t>MacKenzie</a:t>
            </a:r>
            <a:r>
              <a:rPr kumimoji="0" lang="en-US" altLang="en-US" sz="1800" b="0" i="0" u="none" strike="noStrike" cap="none" normalizeH="0" baseline="0" dirty="0">
                <a:ln>
                  <a:noFill/>
                </a:ln>
                <a:solidFill>
                  <a:schemeClr val="tx1"/>
                </a:solidFill>
                <a:effectLst/>
                <a:latin typeface="Arial" panose="020B0604020202020204" pitchFamily="34" charset="0"/>
              </a:rPr>
              <a:t>, D. (Eds.). (2015, November). </a:t>
            </a:r>
            <a:r>
              <a:rPr kumimoji="0" lang="en-US" altLang="en-US" sz="1800" b="0" i="1" u="none" strike="noStrike" cap="none" normalizeH="0" baseline="0" dirty="0">
                <a:ln>
                  <a:noFill/>
                </a:ln>
                <a:solidFill>
                  <a:schemeClr val="tx1"/>
                </a:solidFill>
                <a:effectLst/>
                <a:latin typeface="Arial" panose="020B0604020202020204" pitchFamily="34" charset="0"/>
              </a:rPr>
              <a:t>On the road toward 2050</a:t>
            </a:r>
            <a:r>
              <a:rPr kumimoji="0" lang="en-US" altLang="en-US" sz="1800" b="0" i="0" u="none" strike="noStrike" cap="none" normalizeH="0" baseline="0" dirty="0">
                <a:ln>
                  <a:noFill/>
                </a:ln>
                <a:solidFill>
                  <a:schemeClr val="tx1"/>
                </a:solidFill>
                <a:effectLst/>
                <a:latin typeface="Arial" panose="020B0604020202020204" pitchFamily="34" charset="0"/>
              </a:rPr>
              <a:t>. Massachusetts Institute of Technology, Sloan Automotive Laboratory, Engineering Systems Division.</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lang="en-US" sz="1800" dirty="0" err="1"/>
              <a:t>Testbook</a:t>
            </a:r>
            <a:r>
              <a:rPr lang="en-US" sz="1800" dirty="0"/>
              <a:t>. (2024, March 2). </a:t>
            </a:r>
            <a:r>
              <a:rPr lang="en-US" sz="1800" i="1" dirty="0"/>
              <a:t>Sustainability of natural resources—Importance and preservation methods</a:t>
            </a:r>
            <a:r>
              <a:rPr lang="en-US" sz="1800" dirty="0"/>
              <a:t>. </a:t>
            </a:r>
            <a:r>
              <a:rPr lang="en-US" sz="1800" dirty="0">
                <a:hlinkClick r:id="rId4"/>
              </a:rPr>
              <a:t>https://testbook.com/biology/sustainability-of-natural-resources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0471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0" descr="preencoded.png">
            <a:extLst>
              <a:ext uri="{FF2B5EF4-FFF2-40B4-BE49-F238E27FC236}">
                <a16:creationId xmlns:a16="http://schemas.microsoft.com/office/drawing/2014/main" id="{5882792C-424A-4BB9-B3D4-D8F5F68E5A66}"/>
              </a:ext>
            </a:extLst>
          </p:cNvPr>
          <p:cNvPicPr>
            <a:picLocks noChangeAspect="1"/>
          </p:cNvPicPr>
          <p:nvPr/>
        </p:nvPicPr>
        <p:blipFill rotWithShape="1">
          <a:blip r:embed="rId2"/>
          <a:srcRect t="12581" b="25000"/>
          <a:stretch/>
        </p:blipFill>
        <p:spPr>
          <a:xfrm>
            <a:off x="5892800" y="0"/>
            <a:ext cx="6299200" cy="5897880"/>
          </a:xfrm>
          <a:prstGeom prst="rect">
            <a:avLst/>
          </a:prstGeom>
        </p:spPr>
      </p:pic>
      <p:sp>
        <p:nvSpPr>
          <p:cNvPr id="11" name="Rectangle 10">
            <a:extLst>
              <a:ext uri="{FF2B5EF4-FFF2-40B4-BE49-F238E27FC236}">
                <a16:creationId xmlns:a16="http://schemas.microsoft.com/office/drawing/2014/main" id="{A9BFE393-E26C-451D-A3B8-AFFB0171B13C}"/>
              </a:ext>
            </a:extLst>
          </p:cNvPr>
          <p:cNvSpPr/>
          <p:nvPr/>
        </p:nvSpPr>
        <p:spPr>
          <a:xfrm>
            <a:off x="-1" y="0"/>
            <a:ext cx="5892801" cy="5897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TextBox 11">
            <a:extLst>
              <a:ext uri="{FF2B5EF4-FFF2-40B4-BE49-F238E27FC236}">
                <a16:creationId xmlns:a16="http://schemas.microsoft.com/office/drawing/2014/main" id="{ABB88FA6-6FEA-4671-94C4-70E681BDFE6D}"/>
              </a:ext>
            </a:extLst>
          </p:cNvPr>
          <p:cNvSpPr txBox="1"/>
          <p:nvPr/>
        </p:nvSpPr>
        <p:spPr>
          <a:xfrm>
            <a:off x="-2" y="960120"/>
            <a:ext cx="5892801" cy="3677866"/>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spTree>
    <p:extLst>
      <p:ext uri="{BB962C8B-B14F-4D97-AF65-F5344CB8AC3E}">
        <p14:creationId xmlns:p14="http://schemas.microsoft.com/office/powerpoint/2010/main" val="8114485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34" name="Rectangle 33">
            <a:extLst>
              <a:ext uri="{FF2B5EF4-FFF2-40B4-BE49-F238E27FC236}">
                <a16:creationId xmlns:a16="http://schemas.microsoft.com/office/drawing/2014/main" id="{2C78F479-6171-4A05-8682-2327A94F2F61}"/>
              </a:ext>
            </a:extLst>
          </p:cNvPr>
          <p:cNvSpPr/>
          <p:nvPr/>
        </p:nvSpPr>
        <p:spPr>
          <a:xfrm>
            <a:off x="4066070" y="0"/>
            <a:ext cx="5892801" cy="58978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5" name="TextBox 34">
            <a:extLst>
              <a:ext uri="{FF2B5EF4-FFF2-40B4-BE49-F238E27FC236}">
                <a16:creationId xmlns:a16="http://schemas.microsoft.com/office/drawing/2014/main" id="{FFC8137E-0FA1-410E-AC1A-05B304D1E7C8}"/>
              </a:ext>
            </a:extLst>
          </p:cNvPr>
          <p:cNvSpPr txBox="1"/>
          <p:nvPr/>
        </p:nvSpPr>
        <p:spPr>
          <a:xfrm>
            <a:off x="4066069" y="960120"/>
            <a:ext cx="5892801" cy="3677866"/>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pic>
        <p:nvPicPr>
          <p:cNvPr id="32" name="Image 0" descr="preencoded.png">
            <a:extLst>
              <a:ext uri="{FF2B5EF4-FFF2-40B4-BE49-F238E27FC236}">
                <a16:creationId xmlns:a16="http://schemas.microsoft.com/office/drawing/2014/main" id="{FFACE0A7-8C2C-4AF8-BC6E-949876061DE6}"/>
              </a:ext>
            </a:extLst>
          </p:cNvPr>
          <p:cNvPicPr>
            <a:picLocks noChangeAspect="1"/>
          </p:cNvPicPr>
          <p:nvPr/>
        </p:nvPicPr>
        <p:blipFill rotWithShape="1">
          <a:blip r:embed="rId3"/>
          <a:srcRect t="12581" r="64549" b="25000"/>
          <a:stretch/>
        </p:blipFill>
        <p:spPr>
          <a:xfrm>
            <a:off x="9958871" y="0"/>
            <a:ext cx="2233129" cy="5897880"/>
          </a:xfrm>
          <a:prstGeom prst="rect">
            <a:avLst/>
          </a:prstGeom>
        </p:spPr>
      </p:pic>
      <p:sp>
        <p:nvSpPr>
          <p:cNvPr id="11" name="Shape 6">
            <a:extLst>
              <a:ext uri="{FF2B5EF4-FFF2-40B4-BE49-F238E27FC236}">
                <a16:creationId xmlns:a16="http://schemas.microsoft.com/office/drawing/2014/main" id="{12A806C1-E995-4334-BB8F-0B891E79C314}"/>
              </a:ext>
            </a:extLst>
          </p:cNvPr>
          <p:cNvSpPr/>
          <p:nvPr/>
        </p:nvSpPr>
        <p:spPr>
          <a:xfrm>
            <a:off x="1710208" y="1011888"/>
            <a:ext cx="647343" cy="647343"/>
          </a:xfrm>
          <a:prstGeom prst="roundRect">
            <a:avLst>
              <a:gd name="adj" fmla="val 141254"/>
            </a:avLst>
          </a:prstGeom>
          <a:solidFill>
            <a:srgbClr val="0AA9DC"/>
          </a:solidFill>
          <a:ln/>
        </p:spPr>
      </p:sp>
      <p:sp>
        <p:nvSpPr>
          <p:cNvPr id="12" name="Shape 5">
            <a:extLst>
              <a:ext uri="{FF2B5EF4-FFF2-40B4-BE49-F238E27FC236}">
                <a16:creationId xmlns:a16="http://schemas.microsoft.com/office/drawing/2014/main" id="{484A984A-296B-48EC-8148-5E98CF175CBF}"/>
              </a:ext>
            </a:extLst>
          </p:cNvPr>
          <p:cNvSpPr/>
          <p:nvPr/>
        </p:nvSpPr>
        <p:spPr>
          <a:xfrm>
            <a:off x="189839" y="1269694"/>
            <a:ext cx="3688080" cy="131730"/>
          </a:xfrm>
          <a:prstGeom prst="roundRect">
            <a:avLst>
              <a:gd name="adj" fmla="val 26551"/>
            </a:avLst>
          </a:prstGeom>
          <a:solidFill>
            <a:srgbClr val="0AA9DC"/>
          </a:solidFill>
          <a:ln/>
        </p:spPr>
        <p:txBody>
          <a:bodyPr/>
          <a:lstStyle/>
          <a:p>
            <a:endParaRPr lang="en-US" dirty="0"/>
          </a:p>
        </p:txBody>
      </p:sp>
      <p:sp>
        <p:nvSpPr>
          <p:cNvPr id="13" name="Text 7">
            <a:extLst>
              <a:ext uri="{FF2B5EF4-FFF2-40B4-BE49-F238E27FC236}">
                <a16:creationId xmlns:a16="http://schemas.microsoft.com/office/drawing/2014/main" id="{1BE79A7C-87C4-4054-8F19-A188FD438DB2}"/>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26" name="Google Shape;117;p3">
            <a:extLst>
              <a:ext uri="{FF2B5EF4-FFF2-40B4-BE49-F238E27FC236}">
                <a16:creationId xmlns:a16="http://schemas.microsoft.com/office/drawing/2014/main" id="{D699771C-C7E0-41F9-A750-73EE34BDB51B}"/>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Limited Natural Resources</a:t>
            </a:r>
          </a:p>
        </p:txBody>
      </p:sp>
      <p:sp>
        <p:nvSpPr>
          <p:cNvPr id="40" name="Google Shape;117;p3">
            <a:extLst>
              <a:ext uri="{FF2B5EF4-FFF2-40B4-BE49-F238E27FC236}">
                <a16:creationId xmlns:a16="http://schemas.microsoft.com/office/drawing/2014/main" id="{5178A758-462D-4404-AB39-2349E547B242}"/>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Meeting the needs of growing global population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24" name="Rectangle 23">
            <a:extLst>
              <a:ext uri="{FF2B5EF4-FFF2-40B4-BE49-F238E27FC236}">
                <a16:creationId xmlns:a16="http://schemas.microsoft.com/office/drawing/2014/main" id="{DFC3E560-12F9-4D23-9807-FBD3733A5D8D}"/>
              </a:ext>
            </a:extLst>
          </p:cNvPr>
          <p:cNvSpPr/>
          <p:nvPr/>
        </p:nvSpPr>
        <p:spPr>
          <a:xfrm>
            <a:off x="8170966" y="-14556"/>
            <a:ext cx="4050159" cy="594154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25" name="TextBox 24">
            <a:extLst>
              <a:ext uri="{FF2B5EF4-FFF2-40B4-BE49-F238E27FC236}">
                <a16:creationId xmlns:a16="http://schemas.microsoft.com/office/drawing/2014/main" id="{9697E800-8C9B-4E36-AE6E-F74C11187FA8}"/>
              </a:ext>
            </a:extLst>
          </p:cNvPr>
          <p:cNvSpPr txBox="1"/>
          <p:nvPr/>
        </p:nvSpPr>
        <p:spPr>
          <a:xfrm>
            <a:off x="8170966" y="681761"/>
            <a:ext cx="4024239" cy="4924361"/>
          </a:xfrm>
          <a:prstGeom prst="rect">
            <a:avLst/>
          </a:prstGeom>
          <a:noFill/>
        </p:spPr>
        <p:txBody>
          <a:bodyPr wrap="square" rtlCol="0">
            <a:spAutoFit/>
          </a:bodyPr>
          <a:lstStyle/>
          <a:p>
            <a:pPr algn="ctr">
              <a:lnSpc>
                <a:spcPct val="150000"/>
              </a:lnSpc>
            </a:pPr>
            <a:r>
              <a:rPr lang="en-US" sz="5400" b="1" dirty="0">
                <a:solidFill>
                  <a:schemeClr val="bg1"/>
                </a:solidFill>
              </a:rPr>
              <a:t>WHY SUSTAINABILITY MATTERS?</a:t>
            </a:r>
          </a:p>
        </p:txBody>
      </p:sp>
      <p:sp>
        <p:nvSpPr>
          <p:cNvPr id="14" name="Shape 6">
            <a:extLst>
              <a:ext uri="{FF2B5EF4-FFF2-40B4-BE49-F238E27FC236}">
                <a16:creationId xmlns:a16="http://schemas.microsoft.com/office/drawing/2014/main" id="{9F56F790-FB06-499B-BA93-72E832504C7B}"/>
              </a:ext>
            </a:extLst>
          </p:cNvPr>
          <p:cNvSpPr/>
          <p:nvPr/>
        </p:nvSpPr>
        <p:spPr>
          <a:xfrm>
            <a:off x="5806604" y="1011888"/>
            <a:ext cx="647343" cy="647343"/>
          </a:xfrm>
          <a:prstGeom prst="roundRect">
            <a:avLst>
              <a:gd name="adj" fmla="val 141254"/>
            </a:avLst>
          </a:prstGeom>
          <a:solidFill>
            <a:srgbClr val="0AA9DC"/>
          </a:solidFill>
          <a:ln/>
        </p:spPr>
      </p:sp>
      <p:sp>
        <p:nvSpPr>
          <p:cNvPr id="15" name="Shape 5">
            <a:extLst>
              <a:ext uri="{FF2B5EF4-FFF2-40B4-BE49-F238E27FC236}">
                <a16:creationId xmlns:a16="http://schemas.microsoft.com/office/drawing/2014/main" id="{DB665EE9-7CE0-47C9-A82C-38FC437194A0}"/>
              </a:ext>
            </a:extLst>
          </p:cNvPr>
          <p:cNvSpPr/>
          <p:nvPr/>
        </p:nvSpPr>
        <p:spPr>
          <a:xfrm>
            <a:off x="4286235" y="1269694"/>
            <a:ext cx="3688080" cy="131730"/>
          </a:xfrm>
          <a:prstGeom prst="roundRect">
            <a:avLst>
              <a:gd name="adj" fmla="val 26551"/>
            </a:avLst>
          </a:prstGeom>
          <a:solidFill>
            <a:srgbClr val="0AA9DC"/>
          </a:solidFill>
          <a:ln/>
        </p:spPr>
      </p:sp>
      <p:sp>
        <p:nvSpPr>
          <p:cNvPr id="16" name="Text 7">
            <a:extLst>
              <a:ext uri="{FF2B5EF4-FFF2-40B4-BE49-F238E27FC236}">
                <a16:creationId xmlns:a16="http://schemas.microsoft.com/office/drawing/2014/main" id="{AD212009-4102-420F-A68A-AEB5A5AC77AF}"/>
              </a:ext>
            </a:extLst>
          </p:cNvPr>
          <p:cNvSpPr/>
          <p:nvPr/>
        </p:nvSpPr>
        <p:spPr>
          <a:xfrm>
            <a:off x="6050361" y="1108796"/>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2</a:t>
            </a:r>
            <a:endParaRPr lang="en-US" sz="2000" dirty="0"/>
          </a:p>
        </p:txBody>
      </p:sp>
      <p:sp>
        <p:nvSpPr>
          <p:cNvPr id="20" name="Google Shape;117;p3">
            <a:extLst>
              <a:ext uri="{FF2B5EF4-FFF2-40B4-BE49-F238E27FC236}">
                <a16:creationId xmlns:a16="http://schemas.microsoft.com/office/drawing/2014/main" id="{C2F591C1-82D5-42EE-B54F-29A5E07DBC14}"/>
              </a:ext>
            </a:extLst>
          </p:cNvPr>
          <p:cNvSpPr txBox="1">
            <a:spLocks/>
          </p:cNvSpPr>
          <p:nvPr/>
        </p:nvSpPr>
        <p:spPr>
          <a:xfrm>
            <a:off x="4226641" y="2956218"/>
            <a:ext cx="3807268" cy="1787357"/>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Combating climate change, pollution, and biodiversity loss.</a:t>
            </a:r>
          </a:p>
        </p:txBody>
      </p:sp>
      <p:sp>
        <p:nvSpPr>
          <p:cNvPr id="27" name="Google Shape;117;p3">
            <a:extLst>
              <a:ext uri="{FF2B5EF4-FFF2-40B4-BE49-F238E27FC236}">
                <a16:creationId xmlns:a16="http://schemas.microsoft.com/office/drawing/2014/main" id="{DF1E3D9A-B863-47E4-B4F4-1FAA1859F5CC}"/>
              </a:ext>
            </a:extLst>
          </p:cNvPr>
          <p:cNvSpPr txBox="1">
            <a:spLocks/>
          </p:cNvSpPr>
          <p:nvPr/>
        </p:nvSpPr>
        <p:spPr>
          <a:xfrm>
            <a:off x="4146727" y="1952617"/>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Environmental Challenges</a:t>
            </a:r>
          </a:p>
        </p:txBody>
      </p:sp>
      <p:sp>
        <p:nvSpPr>
          <p:cNvPr id="29" name="Google Shape;117;p3">
            <a:extLst>
              <a:ext uri="{FF2B5EF4-FFF2-40B4-BE49-F238E27FC236}">
                <a16:creationId xmlns:a16="http://schemas.microsoft.com/office/drawing/2014/main" id="{72700AB9-212B-48F1-BA07-AB6FF351E209}"/>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Meeting the needs of growing global population</a:t>
            </a:r>
          </a:p>
        </p:txBody>
      </p:sp>
      <p:sp>
        <p:nvSpPr>
          <p:cNvPr id="30" name="Shape 6">
            <a:extLst>
              <a:ext uri="{FF2B5EF4-FFF2-40B4-BE49-F238E27FC236}">
                <a16:creationId xmlns:a16="http://schemas.microsoft.com/office/drawing/2014/main" id="{D49FABD7-DD5B-407E-B66C-F7D251664AE2}"/>
              </a:ext>
            </a:extLst>
          </p:cNvPr>
          <p:cNvSpPr/>
          <p:nvPr/>
        </p:nvSpPr>
        <p:spPr>
          <a:xfrm>
            <a:off x="1710208" y="1011888"/>
            <a:ext cx="647343" cy="647343"/>
          </a:xfrm>
          <a:prstGeom prst="roundRect">
            <a:avLst>
              <a:gd name="adj" fmla="val 141254"/>
            </a:avLst>
          </a:prstGeom>
          <a:solidFill>
            <a:srgbClr val="0AA9DC"/>
          </a:solidFill>
          <a:ln/>
        </p:spPr>
      </p:sp>
      <p:sp>
        <p:nvSpPr>
          <p:cNvPr id="31" name="Shape 5">
            <a:extLst>
              <a:ext uri="{FF2B5EF4-FFF2-40B4-BE49-F238E27FC236}">
                <a16:creationId xmlns:a16="http://schemas.microsoft.com/office/drawing/2014/main" id="{0BD0F6BC-C076-4D1E-AE3D-20FBDBC6056E}"/>
              </a:ext>
            </a:extLst>
          </p:cNvPr>
          <p:cNvSpPr/>
          <p:nvPr/>
        </p:nvSpPr>
        <p:spPr>
          <a:xfrm>
            <a:off x="189839" y="1269694"/>
            <a:ext cx="3688080" cy="131730"/>
          </a:xfrm>
          <a:prstGeom prst="roundRect">
            <a:avLst>
              <a:gd name="adj" fmla="val 26551"/>
            </a:avLst>
          </a:prstGeom>
          <a:solidFill>
            <a:srgbClr val="0AA9DC"/>
          </a:solidFill>
          <a:ln/>
        </p:spPr>
      </p:sp>
      <p:sp>
        <p:nvSpPr>
          <p:cNvPr id="32" name="Text 7">
            <a:extLst>
              <a:ext uri="{FF2B5EF4-FFF2-40B4-BE49-F238E27FC236}">
                <a16:creationId xmlns:a16="http://schemas.microsoft.com/office/drawing/2014/main" id="{07812AE1-E7D7-49F7-8029-AFB72C34C16C}"/>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33" name="Google Shape;117;p3">
            <a:extLst>
              <a:ext uri="{FF2B5EF4-FFF2-40B4-BE49-F238E27FC236}">
                <a16:creationId xmlns:a16="http://schemas.microsoft.com/office/drawing/2014/main" id="{AF224B65-99F0-4EA3-9870-1336803C6644}"/>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Limited Natural Resources</a:t>
            </a:r>
          </a:p>
        </p:txBody>
      </p:sp>
    </p:spTree>
    <p:extLst>
      <p:ext uri="{BB962C8B-B14F-4D97-AF65-F5344CB8AC3E}">
        <p14:creationId xmlns:p14="http://schemas.microsoft.com/office/powerpoint/2010/main" val="311156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6">
            <a:extLst>
              <a:ext uri="{FF2B5EF4-FFF2-40B4-BE49-F238E27FC236}">
                <a16:creationId xmlns:a16="http://schemas.microsoft.com/office/drawing/2014/main" id="{261D5919-A78C-4A65-9E89-38EC863317E0}"/>
              </a:ext>
            </a:extLst>
          </p:cNvPr>
          <p:cNvSpPr/>
          <p:nvPr/>
        </p:nvSpPr>
        <p:spPr>
          <a:xfrm>
            <a:off x="9923046" y="1011888"/>
            <a:ext cx="647343" cy="647343"/>
          </a:xfrm>
          <a:prstGeom prst="roundRect">
            <a:avLst>
              <a:gd name="adj" fmla="val 141254"/>
            </a:avLst>
          </a:prstGeom>
          <a:solidFill>
            <a:srgbClr val="0AA9DC"/>
          </a:solidFill>
          <a:ln/>
        </p:spPr>
      </p:sp>
      <p:sp>
        <p:nvSpPr>
          <p:cNvPr id="14" name="Shape 5">
            <a:extLst>
              <a:ext uri="{FF2B5EF4-FFF2-40B4-BE49-F238E27FC236}">
                <a16:creationId xmlns:a16="http://schemas.microsoft.com/office/drawing/2014/main" id="{3EBB5B7A-046A-421B-BB10-B0D0F54A63CC}"/>
              </a:ext>
            </a:extLst>
          </p:cNvPr>
          <p:cNvSpPr/>
          <p:nvPr/>
        </p:nvSpPr>
        <p:spPr>
          <a:xfrm>
            <a:off x="8402677" y="1269694"/>
            <a:ext cx="3688080" cy="131730"/>
          </a:xfrm>
          <a:prstGeom prst="roundRect">
            <a:avLst>
              <a:gd name="adj" fmla="val 26551"/>
            </a:avLst>
          </a:prstGeom>
          <a:solidFill>
            <a:srgbClr val="0AA9DC"/>
          </a:solidFill>
          <a:ln/>
        </p:spPr>
      </p:sp>
      <p:sp>
        <p:nvSpPr>
          <p:cNvPr id="15" name="Text 7">
            <a:extLst>
              <a:ext uri="{FF2B5EF4-FFF2-40B4-BE49-F238E27FC236}">
                <a16:creationId xmlns:a16="http://schemas.microsoft.com/office/drawing/2014/main" id="{19AA8E1C-F804-47AD-A564-58CBBCB98B77}"/>
              </a:ext>
            </a:extLst>
          </p:cNvPr>
          <p:cNvSpPr/>
          <p:nvPr/>
        </p:nvSpPr>
        <p:spPr>
          <a:xfrm>
            <a:off x="10166768"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3</a:t>
            </a:r>
            <a:endParaRPr lang="en-US" sz="2000" dirty="0"/>
          </a:p>
        </p:txBody>
      </p:sp>
      <p:sp>
        <p:nvSpPr>
          <p:cNvPr id="17" name="Google Shape;117;p3">
            <a:extLst>
              <a:ext uri="{FF2B5EF4-FFF2-40B4-BE49-F238E27FC236}">
                <a16:creationId xmlns:a16="http://schemas.microsoft.com/office/drawing/2014/main" id="{B6DA2285-598C-4B1E-8F73-9B7D901A2AB1}"/>
              </a:ext>
            </a:extLst>
          </p:cNvPr>
          <p:cNvSpPr txBox="1">
            <a:spLocks/>
          </p:cNvSpPr>
          <p:nvPr/>
        </p:nvSpPr>
        <p:spPr>
          <a:xfrm>
            <a:off x="8370656" y="2956217"/>
            <a:ext cx="3807268" cy="238506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sz="2600" dirty="0"/>
              <a:t>Designing for long-term viability and ecological balance</a:t>
            </a:r>
          </a:p>
        </p:txBody>
      </p:sp>
      <p:sp>
        <p:nvSpPr>
          <p:cNvPr id="20" name="Google Shape;117;p3">
            <a:extLst>
              <a:ext uri="{FF2B5EF4-FFF2-40B4-BE49-F238E27FC236}">
                <a16:creationId xmlns:a16="http://schemas.microsoft.com/office/drawing/2014/main" id="{71BDF686-BA39-4630-90D2-1D074C0BBD51}"/>
              </a:ext>
            </a:extLst>
          </p:cNvPr>
          <p:cNvSpPr txBox="1">
            <a:spLocks/>
          </p:cNvSpPr>
          <p:nvPr/>
        </p:nvSpPr>
        <p:spPr>
          <a:xfrm>
            <a:off x="8267844" y="1948398"/>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Engineering's Role</a:t>
            </a:r>
          </a:p>
        </p:txBody>
      </p:sp>
      <p:sp>
        <p:nvSpPr>
          <p:cNvPr id="21" name="Shape 6">
            <a:extLst>
              <a:ext uri="{FF2B5EF4-FFF2-40B4-BE49-F238E27FC236}">
                <a16:creationId xmlns:a16="http://schemas.microsoft.com/office/drawing/2014/main" id="{F31633A4-3CEF-4452-A91C-EE548F68BFC5}"/>
              </a:ext>
            </a:extLst>
          </p:cNvPr>
          <p:cNvSpPr/>
          <p:nvPr/>
        </p:nvSpPr>
        <p:spPr>
          <a:xfrm>
            <a:off x="5806604" y="1011888"/>
            <a:ext cx="647343" cy="647343"/>
          </a:xfrm>
          <a:prstGeom prst="roundRect">
            <a:avLst>
              <a:gd name="adj" fmla="val 141254"/>
            </a:avLst>
          </a:prstGeom>
          <a:solidFill>
            <a:srgbClr val="0AA9DC"/>
          </a:solidFill>
          <a:ln/>
        </p:spPr>
      </p:sp>
      <p:sp>
        <p:nvSpPr>
          <p:cNvPr id="22" name="Shape 5">
            <a:extLst>
              <a:ext uri="{FF2B5EF4-FFF2-40B4-BE49-F238E27FC236}">
                <a16:creationId xmlns:a16="http://schemas.microsoft.com/office/drawing/2014/main" id="{890E1EFF-3274-4C69-BFE5-8828FFF80A05}"/>
              </a:ext>
            </a:extLst>
          </p:cNvPr>
          <p:cNvSpPr/>
          <p:nvPr/>
        </p:nvSpPr>
        <p:spPr>
          <a:xfrm>
            <a:off x="4286235" y="1269694"/>
            <a:ext cx="3688080" cy="131730"/>
          </a:xfrm>
          <a:prstGeom prst="roundRect">
            <a:avLst>
              <a:gd name="adj" fmla="val 26551"/>
            </a:avLst>
          </a:prstGeom>
          <a:solidFill>
            <a:srgbClr val="0AA9DC"/>
          </a:solidFill>
          <a:ln/>
        </p:spPr>
      </p:sp>
      <p:sp>
        <p:nvSpPr>
          <p:cNvPr id="23" name="Text 7">
            <a:extLst>
              <a:ext uri="{FF2B5EF4-FFF2-40B4-BE49-F238E27FC236}">
                <a16:creationId xmlns:a16="http://schemas.microsoft.com/office/drawing/2014/main" id="{FC0B1BA4-673A-4F3A-B48A-585E2C82FE70}"/>
              </a:ext>
            </a:extLst>
          </p:cNvPr>
          <p:cNvSpPr/>
          <p:nvPr/>
        </p:nvSpPr>
        <p:spPr>
          <a:xfrm>
            <a:off x="6050361" y="1108796"/>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2</a:t>
            </a:r>
            <a:endParaRPr lang="en-US" sz="2000" dirty="0"/>
          </a:p>
        </p:txBody>
      </p:sp>
      <p:sp>
        <p:nvSpPr>
          <p:cNvPr id="25" name="Google Shape;117;p3">
            <a:extLst>
              <a:ext uri="{FF2B5EF4-FFF2-40B4-BE49-F238E27FC236}">
                <a16:creationId xmlns:a16="http://schemas.microsoft.com/office/drawing/2014/main" id="{57479A6B-8060-478A-AEE7-0BFD97F1E37D}"/>
              </a:ext>
            </a:extLst>
          </p:cNvPr>
          <p:cNvSpPr txBox="1">
            <a:spLocks/>
          </p:cNvSpPr>
          <p:nvPr/>
        </p:nvSpPr>
        <p:spPr>
          <a:xfrm>
            <a:off x="4146727" y="1952617"/>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Environmental Challenges</a:t>
            </a:r>
          </a:p>
        </p:txBody>
      </p:sp>
      <p:sp>
        <p:nvSpPr>
          <p:cNvPr id="27" name="Shape 6">
            <a:extLst>
              <a:ext uri="{FF2B5EF4-FFF2-40B4-BE49-F238E27FC236}">
                <a16:creationId xmlns:a16="http://schemas.microsoft.com/office/drawing/2014/main" id="{34BFDE86-0747-4588-8DCC-B8DB1F99E2D7}"/>
              </a:ext>
            </a:extLst>
          </p:cNvPr>
          <p:cNvSpPr/>
          <p:nvPr/>
        </p:nvSpPr>
        <p:spPr>
          <a:xfrm>
            <a:off x="1710208" y="1011888"/>
            <a:ext cx="647343" cy="647343"/>
          </a:xfrm>
          <a:prstGeom prst="roundRect">
            <a:avLst>
              <a:gd name="adj" fmla="val 141254"/>
            </a:avLst>
          </a:prstGeom>
          <a:solidFill>
            <a:srgbClr val="0AA9DC"/>
          </a:solidFill>
          <a:ln/>
        </p:spPr>
      </p:sp>
      <p:sp>
        <p:nvSpPr>
          <p:cNvPr id="28" name="Shape 5">
            <a:extLst>
              <a:ext uri="{FF2B5EF4-FFF2-40B4-BE49-F238E27FC236}">
                <a16:creationId xmlns:a16="http://schemas.microsoft.com/office/drawing/2014/main" id="{B0AC5243-446C-4136-A2A6-7B408BBB1F56}"/>
              </a:ext>
            </a:extLst>
          </p:cNvPr>
          <p:cNvSpPr/>
          <p:nvPr/>
        </p:nvSpPr>
        <p:spPr>
          <a:xfrm>
            <a:off x="189839" y="1269694"/>
            <a:ext cx="3688080" cy="131730"/>
          </a:xfrm>
          <a:prstGeom prst="roundRect">
            <a:avLst>
              <a:gd name="adj" fmla="val 26551"/>
            </a:avLst>
          </a:prstGeom>
          <a:solidFill>
            <a:srgbClr val="0AA9DC"/>
          </a:solidFill>
          <a:ln/>
        </p:spPr>
      </p:sp>
      <p:sp>
        <p:nvSpPr>
          <p:cNvPr id="29" name="Text 7">
            <a:extLst>
              <a:ext uri="{FF2B5EF4-FFF2-40B4-BE49-F238E27FC236}">
                <a16:creationId xmlns:a16="http://schemas.microsoft.com/office/drawing/2014/main" id="{8BCC4989-01D3-467C-898A-8A3A888BFACA}"/>
              </a:ext>
            </a:extLst>
          </p:cNvPr>
          <p:cNvSpPr/>
          <p:nvPr/>
        </p:nvSpPr>
        <p:spPr>
          <a:xfrm>
            <a:off x="1953930" y="1103629"/>
            <a:ext cx="221682" cy="321796"/>
          </a:xfrm>
          <a:prstGeom prst="rect">
            <a:avLst/>
          </a:prstGeom>
          <a:noFill/>
          <a:ln/>
        </p:spPr>
        <p:txBody>
          <a:bodyPr wrap="none" lIns="0" tIns="0" rIns="0" bIns="0" rtlCol="0" anchor="t"/>
          <a:lstStyle/>
          <a:p>
            <a:pPr marL="0" indent="0" algn="l">
              <a:lnSpc>
                <a:spcPts val="3250"/>
              </a:lnSpc>
              <a:buNone/>
            </a:pPr>
            <a:r>
              <a:rPr lang="en-US" sz="2000" dirty="0">
                <a:solidFill>
                  <a:srgbClr val="FFFFFF"/>
                </a:solidFill>
                <a:latin typeface="Unbounded" pitchFamily="34" charset="0"/>
                <a:ea typeface="Unbounded" pitchFamily="34" charset="-122"/>
                <a:cs typeface="Unbounded" pitchFamily="34" charset="-120"/>
              </a:rPr>
              <a:t>1</a:t>
            </a:r>
            <a:endParaRPr lang="en-US" sz="2000" dirty="0"/>
          </a:p>
        </p:txBody>
      </p:sp>
      <p:sp>
        <p:nvSpPr>
          <p:cNvPr id="31" name="Google Shape;117;p3">
            <a:extLst>
              <a:ext uri="{FF2B5EF4-FFF2-40B4-BE49-F238E27FC236}">
                <a16:creationId xmlns:a16="http://schemas.microsoft.com/office/drawing/2014/main" id="{ABD811D3-4AFE-4BE4-ACEF-44BBBC0C39A5}"/>
              </a:ext>
            </a:extLst>
          </p:cNvPr>
          <p:cNvSpPr txBox="1">
            <a:spLocks/>
          </p:cNvSpPr>
          <p:nvPr/>
        </p:nvSpPr>
        <p:spPr>
          <a:xfrm>
            <a:off x="4167047" y="2956217"/>
            <a:ext cx="3807268" cy="1787357"/>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dirty="0"/>
              <a:t>Combating climate change, pollution, and biodiversity loss.</a:t>
            </a:r>
          </a:p>
        </p:txBody>
      </p:sp>
      <p:sp>
        <p:nvSpPr>
          <p:cNvPr id="44" name="Google Shape;117;p3">
            <a:extLst>
              <a:ext uri="{FF2B5EF4-FFF2-40B4-BE49-F238E27FC236}">
                <a16:creationId xmlns:a16="http://schemas.microsoft.com/office/drawing/2014/main" id="{ADF37344-EDDA-4197-B84C-CD35AFBEC271}"/>
              </a:ext>
            </a:extLst>
          </p:cNvPr>
          <p:cNvSpPr txBox="1">
            <a:spLocks/>
          </p:cNvSpPr>
          <p:nvPr/>
        </p:nvSpPr>
        <p:spPr>
          <a:xfrm>
            <a:off x="130245" y="2956218"/>
            <a:ext cx="3807268" cy="238505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50000"/>
              </a:lnSpc>
              <a:spcBef>
                <a:spcPts val="0"/>
              </a:spcBef>
              <a:buSzPts val="2800"/>
              <a:buFont typeface="Arial"/>
              <a:buNone/>
            </a:pPr>
            <a:r>
              <a:rPr lang="en-US" sz="2600" dirty="0"/>
              <a:t>Meeting the needs of growing global population</a:t>
            </a:r>
          </a:p>
        </p:txBody>
      </p:sp>
      <p:sp>
        <p:nvSpPr>
          <p:cNvPr id="45" name="Google Shape;117;p3">
            <a:extLst>
              <a:ext uri="{FF2B5EF4-FFF2-40B4-BE49-F238E27FC236}">
                <a16:creationId xmlns:a16="http://schemas.microsoft.com/office/drawing/2014/main" id="{622626A8-AD70-419B-9229-920B1719F32B}"/>
              </a:ext>
            </a:extLst>
          </p:cNvPr>
          <p:cNvSpPr txBox="1">
            <a:spLocks/>
          </p:cNvSpPr>
          <p:nvPr/>
        </p:nvSpPr>
        <p:spPr>
          <a:xfrm>
            <a:off x="130245" y="1956876"/>
            <a:ext cx="3807268" cy="9003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t>Limited Natural Resources</a:t>
            </a:r>
          </a:p>
        </p:txBody>
      </p:sp>
    </p:spTree>
    <p:extLst>
      <p:ext uri="{BB962C8B-B14F-4D97-AF65-F5344CB8AC3E}">
        <p14:creationId xmlns:p14="http://schemas.microsoft.com/office/powerpoint/2010/main" val="262450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DC32D-8708-4652-A44E-4EDEC84D68F9}"/>
              </a:ext>
            </a:extLst>
          </p:cNvPr>
          <p:cNvSpPr>
            <a:spLocks noGrp="1"/>
          </p:cNvSpPr>
          <p:nvPr>
            <p:ph type="title"/>
          </p:nvPr>
        </p:nvSpPr>
        <p:spPr/>
        <p:txBody>
          <a:bodyPr/>
          <a:lstStyle/>
          <a:p>
            <a:r>
              <a:rPr lang="en-US" dirty="0"/>
              <a:t>The Challenge with Fossil Fuels</a:t>
            </a:r>
          </a:p>
        </p:txBody>
      </p:sp>
      <p:sp>
        <p:nvSpPr>
          <p:cNvPr id="12" name="TextBox 11">
            <a:extLst>
              <a:ext uri="{FF2B5EF4-FFF2-40B4-BE49-F238E27FC236}">
                <a16:creationId xmlns:a16="http://schemas.microsoft.com/office/drawing/2014/main" id="{1F88FBB5-6EED-4201-AF4C-4CC7943F46FD}"/>
              </a:ext>
            </a:extLst>
          </p:cNvPr>
          <p:cNvSpPr txBox="1"/>
          <p:nvPr/>
        </p:nvSpPr>
        <p:spPr>
          <a:xfrm>
            <a:off x="1523999" y="5336111"/>
            <a:ext cx="6974541" cy="307777"/>
          </a:xfrm>
          <a:prstGeom prst="rect">
            <a:avLst/>
          </a:prstGeom>
          <a:noFill/>
        </p:spPr>
        <p:txBody>
          <a:bodyPr wrap="square" rtlCol="0">
            <a:spAutoFit/>
          </a:bodyPr>
          <a:lstStyle/>
          <a:p>
            <a:r>
              <a:rPr lang="en-US" dirty="0"/>
              <a:t>https://www.epa.gov/ghgemissions/global-greenhouse-gas-overview#Reference%203</a:t>
            </a:r>
          </a:p>
        </p:txBody>
      </p:sp>
      <p:pic>
        <p:nvPicPr>
          <p:cNvPr id="1028" name="Picture 4" descr="GHE Emissions Forestry and Fossil Fuels">
            <a:extLst>
              <a:ext uri="{FF2B5EF4-FFF2-40B4-BE49-F238E27FC236}">
                <a16:creationId xmlns:a16="http://schemas.microsoft.com/office/drawing/2014/main" id="{DF6032E6-0C8A-48FE-92F8-0A152DBC0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28775"/>
            <a:ext cx="91440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646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D0FD2E-113F-4380-9A54-0D71F902F959}"/>
              </a:ext>
            </a:extLst>
          </p:cNvPr>
          <p:cNvSpPr/>
          <p:nvPr/>
        </p:nvSpPr>
        <p:spPr>
          <a:xfrm>
            <a:off x="0" y="0"/>
            <a:ext cx="12192000"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42C9623-2E4B-402F-904D-5EF059792C3A}"/>
              </a:ext>
            </a:extLst>
          </p:cNvPr>
          <p:cNvSpPr>
            <a:spLocks noGrp="1"/>
          </p:cNvSpPr>
          <p:nvPr>
            <p:ph type="title"/>
          </p:nvPr>
        </p:nvSpPr>
        <p:spPr>
          <a:xfrm>
            <a:off x="223737" y="320835"/>
            <a:ext cx="5463700" cy="5180143"/>
          </a:xfrm>
        </p:spPr>
        <p:txBody>
          <a:bodyPr>
            <a:normAutofit/>
          </a:bodyPr>
          <a:lstStyle/>
          <a:p>
            <a:pPr algn="ctr">
              <a:lnSpc>
                <a:spcPct val="150000"/>
              </a:lnSpc>
            </a:pPr>
            <a:r>
              <a:rPr lang="en-US" sz="5400" b="1" dirty="0">
                <a:solidFill>
                  <a:schemeClr val="bg1"/>
                </a:solidFill>
              </a:rPr>
              <a:t>Sustainability</a:t>
            </a:r>
            <a:br>
              <a:rPr lang="en-US" sz="5400" b="1" dirty="0">
                <a:solidFill>
                  <a:schemeClr val="bg1"/>
                </a:solidFill>
              </a:rPr>
            </a:br>
            <a:r>
              <a:rPr lang="en-US" sz="5400" b="1" dirty="0">
                <a:solidFill>
                  <a:schemeClr val="bg1"/>
                </a:solidFill>
              </a:rPr>
              <a:t>of</a:t>
            </a:r>
            <a:br>
              <a:rPr lang="en-US" sz="5400" b="1" dirty="0">
                <a:solidFill>
                  <a:schemeClr val="bg1"/>
                </a:solidFill>
              </a:rPr>
            </a:br>
            <a:r>
              <a:rPr lang="en-US" sz="5400" b="1" dirty="0">
                <a:solidFill>
                  <a:schemeClr val="bg1"/>
                </a:solidFill>
              </a:rPr>
              <a:t>Natural</a:t>
            </a:r>
            <a:br>
              <a:rPr lang="en-US" sz="5400" b="1" dirty="0">
                <a:solidFill>
                  <a:schemeClr val="bg1"/>
                </a:solidFill>
              </a:rPr>
            </a:br>
            <a:r>
              <a:rPr lang="en-US" sz="5400" b="1" dirty="0">
                <a:solidFill>
                  <a:schemeClr val="bg1"/>
                </a:solidFill>
              </a:rPr>
              <a:t>Sources</a:t>
            </a:r>
          </a:p>
        </p:txBody>
      </p:sp>
      <p:pic>
        <p:nvPicPr>
          <p:cNvPr id="3076" name="Picture 4" descr="Sustainability of Natural Resources - Importance and Preservation Methods">
            <a:extLst>
              <a:ext uri="{FF2B5EF4-FFF2-40B4-BE49-F238E27FC236}">
                <a16:creationId xmlns:a16="http://schemas.microsoft.com/office/drawing/2014/main" id="{05DB01D8-AEE0-40AA-AA4D-0AAB5A804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10961" r="3374" b="18868"/>
          <a:stretch/>
        </p:blipFill>
        <p:spPr bwMode="auto">
          <a:xfrm>
            <a:off x="6424009" y="648000"/>
            <a:ext cx="5119991" cy="452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444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37EAD66-1815-4D79-8C27-BC3E7BDB652D}"/>
              </a:ext>
            </a:extLst>
          </p:cNvPr>
          <p:cNvSpPr>
            <a:spLocks noGrp="1"/>
          </p:cNvSpPr>
          <p:nvPr>
            <p:ph type="title"/>
          </p:nvPr>
        </p:nvSpPr>
        <p:spPr>
          <a:xfrm>
            <a:off x="4707936" y="647999"/>
            <a:ext cx="3106877" cy="1161345"/>
          </a:xfrm>
        </p:spPr>
        <p:txBody>
          <a:bodyPr>
            <a:normAutofit fontScale="90000"/>
          </a:bodyPr>
          <a:lstStyle/>
          <a:p>
            <a:r>
              <a:rPr lang="en-US" dirty="0"/>
              <a:t>Renewable </a:t>
            </a:r>
            <a:br>
              <a:rPr lang="en-US" dirty="0"/>
            </a:br>
            <a:r>
              <a:rPr lang="en-US" dirty="0"/>
              <a:t>Resources</a:t>
            </a:r>
          </a:p>
        </p:txBody>
      </p:sp>
      <p:sp>
        <p:nvSpPr>
          <p:cNvPr id="9" name="Rectangle 8">
            <a:extLst>
              <a:ext uri="{FF2B5EF4-FFF2-40B4-BE49-F238E27FC236}">
                <a16:creationId xmlns:a16="http://schemas.microsoft.com/office/drawing/2014/main" id="{7097299C-D903-4C4E-AFAE-9B0F09408446}"/>
              </a:ext>
            </a:extLst>
          </p:cNvPr>
          <p:cNvSpPr/>
          <p:nvPr/>
        </p:nvSpPr>
        <p:spPr>
          <a:xfrm>
            <a:off x="4059936" y="0"/>
            <a:ext cx="8132064" cy="5913120"/>
          </a:xfrm>
          <a:prstGeom prst="rect">
            <a:avLst/>
          </a:prstGeom>
          <a:solidFill>
            <a:srgbClr val="0AA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ADAFF3BA-E81F-4018-A6A5-F504F8E8C800}"/>
              </a:ext>
            </a:extLst>
          </p:cNvPr>
          <p:cNvSpPr txBox="1">
            <a:spLocks/>
          </p:cNvSpPr>
          <p:nvPr/>
        </p:nvSpPr>
        <p:spPr>
          <a:xfrm>
            <a:off x="4283673" y="320835"/>
            <a:ext cx="5463700" cy="518014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AA9DC"/>
              </a:buClr>
              <a:buSzPts val="1800"/>
              <a:buFont typeface="Arial"/>
              <a:buNone/>
              <a:defRPr sz="4400" b="0" i="0" u="none" strike="noStrike" cap="none">
                <a:solidFill>
                  <a:srgbClr val="0AA9D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pPr>
            <a:r>
              <a:rPr lang="en-US" sz="5400" b="1" dirty="0">
                <a:solidFill>
                  <a:schemeClr val="bg1"/>
                </a:solidFill>
              </a:rPr>
              <a:t>Sustainability</a:t>
            </a:r>
            <a:br>
              <a:rPr lang="en-US" sz="5400" b="1" dirty="0">
                <a:solidFill>
                  <a:schemeClr val="bg1"/>
                </a:solidFill>
              </a:rPr>
            </a:br>
            <a:r>
              <a:rPr lang="en-US" sz="5400" b="1" dirty="0">
                <a:solidFill>
                  <a:schemeClr val="bg1"/>
                </a:solidFill>
              </a:rPr>
              <a:t>of</a:t>
            </a:r>
            <a:br>
              <a:rPr lang="en-US" sz="5400" b="1" dirty="0">
                <a:solidFill>
                  <a:schemeClr val="bg1"/>
                </a:solidFill>
              </a:rPr>
            </a:br>
            <a:r>
              <a:rPr lang="en-US" sz="5400" b="1" dirty="0">
                <a:solidFill>
                  <a:schemeClr val="bg1"/>
                </a:solidFill>
              </a:rPr>
              <a:t>Natural</a:t>
            </a:r>
            <a:br>
              <a:rPr lang="en-US" sz="5400" b="1" dirty="0">
                <a:solidFill>
                  <a:schemeClr val="bg1"/>
                </a:solidFill>
              </a:rPr>
            </a:br>
            <a:r>
              <a:rPr lang="en-US" sz="5400" b="1" dirty="0">
                <a:solidFill>
                  <a:schemeClr val="bg1"/>
                </a:solidFill>
              </a:rPr>
              <a:t>Sources</a:t>
            </a:r>
          </a:p>
        </p:txBody>
      </p:sp>
      <p:pic>
        <p:nvPicPr>
          <p:cNvPr id="11" name="Picture 4" descr="Sustainability of Natural Resources - Importance and Preservation Methods">
            <a:extLst>
              <a:ext uri="{FF2B5EF4-FFF2-40B4-BE49-F238E27FC236}">
                <a16:creationId xmlns:a16="http://schemas.microsoft.com/office/drawing/2014/main" id="{646B16E8-2671-49B9-A98D-1C0FE03E6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 t="10961" r="66929" b="18868"/>
          <a:stretch/>
        </p:blipFill>
        <p:spPr bwMode="auto">
          <a:xfrm>
            <a:off x="10483945" y="648000"/>
            <a:ext cx="1708055" cy="4528103"/>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2">
            <a:extLst>
              <a:ext uri="{FF2B5EF4-FFF2-40B4-BE49-F238E27FC236}">
                <a16:creationId xmlns:a16="http://schemas.microsoft.com/office/drawing/2014/main" id="{7E0F079E-EED0-4B5C-9421-AFE3DD176DA4}"/>
              </a:ext>
            </a:extLst>
          </p:cNvPr>
          <p:cNvSpPr/>
          <p:nvPr/>
        </p:nvSpPr>
        <p:spPr>
          <a:xfrm>
            <a:off x="245560" y="647999"/>
            <a:ext cx="3573916" cy="648366"/>
          </a:xfrm>
          <a:prstGeom prst="roundRect">
            <a:avLst>
              <a:gd name="adj" fmla="val 480052"/>
            </a:avLst>
          </a:prstGeom>
          <a:solidFill>
            <a:srgbClr val="0AA9DC"/>
          </a:solidFill>
          <a:ln/>
        </p:spPr>
      </p:sp>
      <p:sp>
        <p:nvSpPr>
          <p:cNvPr id="14" name="Text 3">
            <a:extLst>
              <a:ext uri="{FF2B5EF4-FFF2-40B4-BE49-F238E27FC236}">
                <a16:creationId xmlns:a16="http://schemas.microsoft.com/office/drawing/2014/main" id="{1DCDFE27-6A10-49C5-8004-F57475630D9D}"/>
              </a:ext>
            </a:extLst>
          </p:cNvPr>
          <p:cNvSpPr/>
          <p:nvPr/>
        </p:nvSpPr>
        <p:spPr>
          <a:xfrm>
            <a:off x="1974595" y="792386"/>
            <a:ext cx="305562" cy="405189"/>
          </a:xfrm>
          <a:prstGeom prst="rect">
            <a:avLst/>
          </a:prstGeom>
          <a:noFill/>
          <a:ln/>
        </p:spPr>
        <p:txBody>
          <a:bodyPr wrap="none" lIns="0" tIns="0" rIns="0" bIns="0" rtlCol="0" anchor="t"/>
          <a:lstStyle/>
          <a:p>
            <a:pPr marL="0" indent="0" algn="l">
              <a:lnSpc>
                <a:spcPts val="2800"/>
              </a:lnSpc>
              <a:buNone/>
            </a:pPr>
            <a:r>
              <a:rPr lang="en-US" sz="2800" dirty="0">
                <a:solidFill>
                  <a:schemeClr val="bg1"/>
                </a:solidFill>
                <a:latin typeface="Unbounded" pitchFamily="34" charset="0"/>
                <a:ea typeface="Unbounded" pitchFamily="34" charset="-122"/>
                <a:cs typeface="Unbounded" pitchFamily="34" charset="-120"/>
              </a:rPr>
              <a:t>1</a:t>
            </a:r>
            <a:endParaRPr lang="en-US" sz="2800" dirty="0">
              <a:solidFill>
                <a:schemeClr val="bg1"/>
              </a:solidFill>
            </a:endParaRPr>
          </a:p>
        </p:txBody>
      </p:sp>
      <p:sp>
        <p:nvSpPr>
          <p:cNvPr id="15" name="Google Shape;117;p3">
            <a:extLst>
              <a:ext uri="{FF2B5EF4-FFF2-40B4-BE49-F238E27FC236}">
                <a16:creationId xmlns:a16="http://schemas.microsoft.com/office/drawing/2014/main" id="{3982B042-C526-44B7-A523-ECBC985ECBB0}"/>
              </a:ext>
            </a:extLst>
          </p:cNvPr>
          <p:cNvSpPr txBox="1">
            <a:spLocks/>
          </p:cNvSpPr>
          <p:nvPr/>
        </p:nvSpPr>
        <p:spPr>
          <a:xfrm>
            <a:off x="130245" y="1956876"/>
            <a:ext cx="3807268" cy="64836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000000"/>
              </a:buClr>
              <a:buSzPts val="1800"/>
              <a:buFont typeface="Arial"/>
              <a:buChar char="•"/>
              <a:defRPr sz="2800" b="0" i="0" u="none" strike="noStrike" cap="none">
                <a:solidFill>
                  <a:srgbClr val="000000"/>
                </a:solidFill>
                <a:latin typeface="Arial"/>
                <a:ea typeface="Arial"/>
                <a:cs typeface="Arial"/>
                <a:sym typeface="Arial"/>
              </a:defRPr>
            </a:lvl1pPr>
            <a:lvl2pPr marL="914400" marR="0" lvl="1" indent="-342900" algn="l" rtl="0">
              <a:lnSpc>
                <a:spcPct val="90000"/>
              </a:lnSpc>
              <a:spcBef>
                <a:spcPts val="500"/>
              </a:spcBef>
              <a:spcAft>
                <a:spcPts val="0"/>
              </a:spcAft>
              <a:buClr>
                <a:srgbClr val="000000"/>
              </a:buClr>
              <a:buSzPts val="1800"/>
              <a:buFont typeface="Arial"/>
              <a:buChar char="•"/>
              <a:defRPr sz="2400" b="0" i="0" u="none" strike="noStrike" cap="none">
                <a:solidFill>
                  <a:srgbClr val="000000"/>
                </a:solidFill>
                <a:latin typeface="Arial"/>
                <a:ea typeface="Arial"/>
                <a:cs typeface="Arial"/>
                <a:sym typeface="Arial"/>
              </a:defRPr>
            </a:lvl2pPr>
            <a:lvl3pPr marL="1371600" marR="0" lvl="2" indent="-342900" algn="l" rtl="0">
              <a:lnSpc>
                <a:spcPct val="90000"/>
              </a:lnSpc>
              <a:spcBef>
                <a:spcPts val="500"/>
              </a:spcBef>
              <a:spcAft>
                <a:spcPts val="0"/>
              </a:spcAft>
              <a:buClr>
                <a:srgbClr val="000000"/>
              </a:buClr>
              <a:buSzPts val="18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gn="ctr">
              <a:spcBef>
                <a:spcPts val="0"/>
              </a:spcBef>
              <a:buSzPts val="2800"/>
              <a:buFont typeface="Arial"/>
              <a:buNone/>
            </a:pPr>
            <a:r>
              <a:rPr lang="en-US" dirty="0">
                <a:solidFill>
                  <a:srgbClr val="0AA9DC"/>
                </a:solidFill>
              </a:rPr>
              <a:t>Renewable Sources</a:t>
            </a:r>
          </a:p>
        </p:txBody>
      </p:sp>
      <p:sp>
        <p:nvSpPr>
          <p:cNvPr id="16" name="TextBox 15">
            <a:extLst>
              <a:ext uri="{FF2B5EF4-FFF2-40B4-BE49-F238E27FC236}">
                <a16:creationId xmlns:a16="http://schemas.microsoft.com/office/drawing/2014/main" id="{0C0A95C5-FC77-42D7-8186-1A7FCD341243}"/>
              </a:ext>
            </a:extLst>
          </p:cNvPr>
          <p:cNvSpPr txBox="1"/>
          <p:nvPr/>
        </p:nvSpPr>
        <p:spPr>
          <a:xfrm>
            <a:off x="345440" y="2605242"/>
            <a:ext cx="3474036" cy="2597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a:t>Harnessing Solar</a:t>
            </a:r>
          </a:p>
          <a:p>
            <a:pPr marL="285750" indent="-285750">
              <a:lnSpc>
                <a:spcPct val="150000"/>
              </a:lnSpc>
              <a:buFont typeface="Arial" panose="020B0604020202020204" pitchFamily="34" charset="0"/>
              <a:buChar char="•"/>
            </a:pPr>
            <a:r>
              <a:rPr lang="en-US" sz="2800" dirty="0"/>
              <a:t>Wind</a:t>
            </a:r>
          </a:p>
          <a:p>
            <a:pPr marL="285750" indent="-285750">
              <a:lnSpc>
                <a:spcPct val="150000"/>
              </a:lnSpc>
              <a:buFont typeface="Arial" panose="020B0604020202020204" pitchFamily="34" charset="0"/>
              <a:buChar char="•"/>
            </a:pPr>
            <a:r>
              <a:rPr lang="en-US" sz="2800" dirty="0"/>
              <a:t>Hydro</a:t>
            </a:r>
          </a:p>
          <a:p>
            <a:pPr marL="285750" indent="-285750">
              <a:lnSpc>
                <a:spcPct val="150000"/>
              </a:lnSpc>
              <a:buFont typeface="Arial" panose="020B0604020202020204" pitchFamily="34" charset="0"/>
              <a:buChar char="•"/>
            </a:pPr>
            <a:r>
              <a:rPr lang="en-US" sz="2800" dirty="0"/>
              <a:t>Biomass energy</a:t>
            </a:r>
          </a:p>
        </p:txBody>
      </p:sp>
    </p:spTree>
    <p:extLst>
      <p:ext uri="{BB962C8B-B14F-4D97-AF65-F5344CB8AC3E}">
        <p14:creationId xmlns:p14="http://schemas.microsoft.com/office/powerpoint/2010/main" val="315660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a:themeElements>
    <a:clrScheme name="EU-colours">
      <a:dk1>
        <a:srgbClr val="000000"/>
      </a:dk1>
      <a:lt1>
        <a:srgbClr val="FFFFFF"/>
      </a:lt1>
      <a:dk2>
        <a:srgbClr val="000000"/>
      </a:dk2>
      <a:lt2>
        <a:srgbClr val="FFFFFF"/>
      </a:lt2>
      <a:accent1>
        <a:srgbClr val="27348A"/>
      </a:accent1>
      <a:accent2>
        <a:srgbClr val="F7A700"/>
      </a:accent2>
      <a:accent3>
        <a:srgbClr val="FFDB00"/>
      </a:accent3>
      <a:accent4>
        <a:srgbClr val="51AE32"/>
      </a:accent4>
      <a:accent5>
        <a:srgbClr val="0AA9DC"/>
      </a:accent5>
      <a:accent6>
        <a:srgbClr val="951A80"/>
      </a:accent6>
      <a:hlink>
        <a:srgbClr val="27338A"/>
      </a:hlink>
      <a:folHlink>
        <a:srgbClr val="09A8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FE7388EFDC6A14886151D2847A44A62" ma:contentTypeVersion="12" ma:contentTypeDescription="Ein neues Dokument erstellen." ma:contentTypeScope="" ma:versionID="f5e21a37ce9d9326a431b777cbe9378a">
  <xsd:schema xmlns:xsd="http://www.w3.org/2001/XMLSchema" xmlns:xs="http://www.w3.org/2001/XMLSchema" xmlns:p="http://schemas.microsoft.com/office/2006/metadata/properties" xmlns:ns2="63aa5b15-39d7-45b2-bcef-885aee5efe7a" xmlns:ns3="89ffeae6-ddd6-4585-b473-51acd2417728" targetNamespace="http://schemas.microsoft.com/office/2006/metadata/properties" ma:root="true" ma:fieldsID="2e9654d8577480f136f2b1ab2e18744b" ns2:_="" ns3:_="">
    <xsd:import namespace="63aa5b15-39d7-45b2-bcef-885aee5efe7a"/>
    <xsd:import namespace="89ffeae6-ddd6-4585-b473-51acd24177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a5b15-39d7-45b2-bcef-885aee5ef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8b6d6fff-1a6f-47fc-95d9-f16ed1d734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ffeae6-ddd6-4585-b473-51acd24177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b6c69a-8d4e-47d2-ab49-7342cfce6795}" ma:internalName="TaxCatchAll" ma:showField="CatchAllData" ma:web="89ffeae6-ddd6-4585-b473-51acd2417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9ffeae6-ddd6-4585-b473-51acd2417728" xsi:nil="true"/>
    <lcf76f155ced4ddcb4097134ff3c332f xmlns="63aa5b15-39d7-45b2-bcef-885aee5efe7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1BE55-551D-486A-94E4-1337F2E97C91}"/>
</file>

<file path=customXml/itemProps2.xml><?xml version="1.0" encoding="utf-8"?>
<ds:datastoreItem xmlns:ds="http://schemas.openxmlformats.org/officeDocument/2006/customXml" ds:itemID="{B1BE5676-B090-446E-BEB0-F9E4BAF9A35D}">
  <ds:schemaRefs>
    <ds:schemaRef ds:uri="http://schemas.microsoft.com/office/2006/metadata/properties"/>
    <ds:schemaRef ds:uri="http://schemas.microsoft.com/office/infopath/2007/PartnerControls"/>
    <ds:schemaRef ds:uri="89ffeae6-ddd6-4585-b473-51acd2417728"/>
    <ds:schemaRef ds:uri="63aa5b15-39d7-45b2-bcef-885aee5efe7a"/>
  </ds:schemaRefs>
</ds:datastoreItem>
</file>

<file path=customXml/itemProps3.xml><?xml version="1.0" encoding="utf-8"?>
<ds:datastoreItem xmlns:ds="http://schemas.openxmlformats.org/officeDocument/2006/customXml" ds:itemID="{986C09A1-261F-46A7-9662-DA3755A6EE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5838</TotalTime>
  <Words>1538</Words>
  <Application>Microsoft Office PowerPoint</Application>
  <PresentationFormat>Widescreen</PresentationFormat>
  <Paragraphs>144</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Unbounded</vt:lpstr>
      <vt:lpstr>Calibri</vt:lpstr>
      <vt:lpstr>Open Sans</vt:lpstr>
      <vt:lpstr>Arial</vt:lpstr>
      <vt:lpstr>Cambria Math</vt:lpstr>
      <vt:lpstr>Office</vt:lpstr>
      <vt:lpstr>1_Office</vt:lpstr>
      <vt:lpstr>EDU-CIRC Rete transfrontaliera per la formazione sull’economia circolare e la decarbonizzazione nella produzione  Grenzübergreifendes Netzwerk zur Aus- und Weiterbildung in Kreislaufwirtschaft und Dekarbonisierung in der Produktion</vt:lpstr>
      <vt:lpstr>Light weighting for a Low-Carbon Ride</vt:lpstr>
      <vt:lpstr>PowerPoint Presentation</vt:lpstr>
      <vt:lpstr>PowerPoint Presentation</vt:lpstr>
      <vt:lpstr>PowerPoint Presentation</vt:lpstr>
      <vt:lpstr>PowerPoint Presentation</vt:lpstr>
      <vt:lpstr>The Challenge with Fossil Fuels</vt:lpstr>
      <vt:lpstr>Sustainability of Natural Sources</vt:lpstr>
      <vt:lpstr>Renewable  Resources</vt:lpstr>
      <vt:lpstr>PowerPoint Presentation</vt:lpstr>
      <vt:lpstr>PowerPoint Presentation</vt:lpstr>
      <vt:lpstr>Leading Source of Emissions</vt:lpstr>
      <vt:lpstr>Why Vehicle Mass Matters?</vt:lpstr>
      <vt:lpstr>Vehicle Mass and Fuel Consumption</vt:lpstr>
      <vt:lpstr>Strategies for Reducing Vehicle Mass3</vt:lpstr>
      <vt:lpstr>Strategies for Reducing Vehicle Mass3</vt:lpstr>
      <vt:lpstr>Strategies for Reducing Vehicle Mass3</vt:lpstr>
      <vt:lpstr>Strategies for Reducing Vehicle Mass3</vt:lpstr>
      <vt:lpstr>WORKSHOP</vt:lpstr>
      <vt:lpstr>What you will use?</vt:lpstr>
      <vt:lpstr>Presentation Phase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EDU-CIRC Rete transfrontaliera per la formazione sull’economia circolare e la decarbonizzazione nella produzione  Grenzübergreifendes Netzwerk zur Aus- und Weiterbildung in Kreislaufwirtschaft und Dekarbonisierung in der Produktion</dc:title>
  <dc:creator>Paolo Celotto</dc:creator>
  <cp:lastModifiedBy>BAJRAMI Semih</cp:lastModifiedBy>
  <cp:revision>50</cp:revision>
  <dcterms:created xsi:type="dcterms:W3CDTF">2024-03-13T14:37:45Z</dcterms:created>
  <dcterms:modified xsi:type="dcterms:W3CDTF">2025-08-11T06:54:29Z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0x0101008FE7388EFDC6A14886151D2847A44A62</vt:lpwstr>
  </property>
</Properties>
</file>