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Lst>
  <p:notesMasterIdLst>
    <p:notesMasterId r:id="rId22"/>
  </p:notesMasterIdLst>
  <p:sldIdLst>
    <p:sldId id="256" r:id="rId6"/>
    <p:sldId id="257" r:id="rId7"/>
    <p:sldId id="259" r:id="rId8"/>
    <p:sldId id="260" r:id="rId9"/>
    <p:sldId id="261" r:id="rId10"/>
    <p:sldId id="262" r:id="rId11"/>
    <p:sldId id="263" r:id="rId12"/>
    <p:sldId id="265" r:id="rId13"/>
    <p:sldId id="271" r:id="rId14"/>
    <p:sldId id="273" r:id="rId15"/>
    <p:sldId id="274" r:id="rId16"/>
    <p:sldId id="266" r:id="rId17"/>
    <p:sldId id="272" r:id="rId18"/>
    <p:sldId id="268" r:id="rId19"/>
    <p:sldId id="275" r:id="rId20"/>
    <p:sldId id="267" r:id="rId21"/>
  </p:sldIdLst>
  <p:sldSz cx="12192000" cy="6858000"/>
  <p:notesSz cx="6858000" cy="9144000"/>
  <p:embeddedFontLst>
    <p:embeddedFont>
      <p:font typeface="Cambria Math" panose="02040503050406030204" pitchFamily="18" charset="0"/>
      <p:regular r:id="rId23"/>
    </p:embeddedFon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YdSxjlXFNh6Sd1slOAq959vCX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9D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9" autoAdjust="0"/>
    <p:restoredTop sz="49080" autoAdjust="0"/>
  </p:normalViewPr>
  <p:slideViewPr>
    <p:cSldViewPr snapToGrid="0">
      <p:cViewPr varScale="1">
        <p:scale>
          <a:sx n="37" d="100"/>
          <a:sy n="37" d="100"/>
        </p:scale>
        <p:origin x="533" y="34"/>
      </p:cViewPr>
      <p:guideLst>
        <p:guide orient="horz" pos="2136"/>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40"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267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Speaker Notes: “Now that we’ve learned about the importance of wood and its environmental impact, it’s time for our activity: </a:t>
            </a:r>
            <a:r>
              <a:rPr lang="en-US" b="1" dirty="0"/>
              <a:t>making our own CLT panels</a:t>
            </a:r>
            <a:r>
              <a:rPr lang="en-US" dirty="0"/>
              <a:t>.”</a:t>
            </a:r>
          </a:p>
        </p:txBody>
      </p:sp>
    </p:spTree>
    <p:extLst>
      <p:ext uri="{BB962C8B-B14F-4D97-AF65-F5344CB8AC3E}">
        <p14:creationId xmlns:p14="http://schemas.microsoft.com/office/powerpoint/2010/main" val="268820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Speaker Notes:</a:t>
            </a:r>
          </a:p>
          <a:p>
            <a:pPr marL="158750" indent="0">
              <a:buNone/>
            </a:pPr>
            <a:r>
              <a:rPr lang="en-US" dirty="0"/>
              <a:t>Before we start, let me quickly introduce the materials we’ll use:</a:t>
            </a:r>
          </a:p>
          <a:p>
            <a:pPr lvl="1">
              <a:buFont typeface="Arial" panose="020B0604020202020204" pitchFamily="34" charset="0"/>
              <a:buChar char="•"/>
            </a:pPr>
            <a:r>
              <a:rPr lang="en-US" dirty="0"/>
              <a:t>A </a:t>
            </a:r>
            <a:r>
              <a:rPr lang="en-US" b="1" dirty="0"/>
              <a:t>set of wood sticks</a:t>
            </a:r>
            <a:endParaRPr lang="en-US" dirty="0"/>
          </a:p>
          <a:p>
            <a:pPr lvl="1">
              <a:buFont typeface="Arial" panose="020B0604020202020204" pitchFamily="34" charset="0"/>
              <a:buChar char="•"/>
            </a:pPr>
            <a:r>
              <a:rPr lang="en-US" b="1" dirty="0"/>
              <a:t>Glue</a:t>
            </a:r>
            <a:r>
              <a:rPr lang="en-US" dirty="0"/>
              <a:t> (or bio-glue for a sustainable option)</a:t>
            </a:r>
          </a:p>
          <a:p>
            <a:pPr lvl="1">
              <a:buFont typeface="Arial" panose="020B0604020202020204" pitchFamily="34" charset="0"/>
              <a:buChar char="•"/>
            </a:pPr>
            <a:r>
              <a:rPr lang="en-US" b="1" dirty="0"/>
              <a:t>Hand vices</a:t>
            </a:r>
            <a:r>
              <a:rPr lang="en-US" dirty="0"/>
              <a:t> to press the layers together</a:t>
            </a:r>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4227209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Here’s what we expect you to do:</a:t>
            </a:r>
            <a:endParaRPr lang="en-US" dirty="0"/>
          </a:p>
          <a:p>
            <a:pPr lvl="1">
              <a:buFont typeface="Arial" panose="020B0604020202020204" pitchFamily="34" charset="0"/>
              <a:buChar char="•"/>
            </a:pPr>
            <a:r>
              <a:rPr lang="en-US" dirty="0"/>
              <a:t>Line up at least </a:t>
            </a:r>
            <a:r>
              <a:rPr lang="en-US" b="1" dirty="0"/>
              <a:t>five sticks side by side</a:t>
            </a:r>
            <a:r>
              <a:rPr lang="en-US" dirty="0"/>
              <a:t> to form your first layer.</a:t>
            </a:r>
          </a:p>
          <a:p>
            <a:pPr lvl="1">
              <a:buFont typeface="Arial" panose="020B0604020202020204" pitchFamily="34" charset="0"/>
              <a:buChar char="•"/>
            </a:pPr>
            <a:r>
              <a:rPr lang="en-US" dirty="0"/>
              <a:t>Apply glue evenly across the surface.</a:t>
            </a:r>
          </a:p>
          <a:p>
            <a:pPr lvl="1">
              <a:buFont typeface="Arial" panose="020B0604020202020204" pitchFamily="34" charset="0"/>
              <a:buChar char="•"/>
            </a:pPr>
            <a:r>
              <a:rPr lang="en-US" dirty="0"/>
              <a:t>Place a </a:t>
            </a:r>
            <a:r>
              <a:rPr lang="en-US" b="1" dirty="0"/>
              <a:t>second layer of sticks perpendicular</a:t>
            </a:r>
            <a:r>
              <a:rPr lang="en-US" dirty="0"/>
              <a:t> to the first one.</a:t>
            </a:r>
          </a:p>
          <a:p>
            <a:pPr lvl="1">
              <a:buFont typeface="Arial" panose="020B0604020202020204" pitchFamily="34" charset="0"/>
              <a:buChar char="•"/>
            </a:pPr>
            <a:r>
              <a:rPr lang="en-US" dirty="0"/>
              <a:t>Repeat this process for </a:t>
            </a:r>
            <a:r>
              <a:rPr lang="en-US" b="1" dirty="0"/>
              <a:t>3–4 layers</a:t>
            </a:r>
            <a:r>
              <a:rPr lang="en-US" dirty="0"/>
              <a:t>.</a:t>
            </a:r>
          </a:p>
          <a:p>
            <a:pPr lvl="1">
              <a:buFont typeface="Arial" panose="020B0604020202020204" pitchFamily="34" charset="0"/>
              <a:buChar char="•"/>
            </a:pPr>
            <a:r>
              <a:rPr lang="en-US" dirty="0"/>
              <a:t>When you’re finished, use the </a:t>
            </a:r>
            <a:r>
              <a:rPr lang="en-US" b="1" dirty="0"/>
              <a:t>hand vices</a:t>
            </a:r>
            <a:r>
              <a:rPr lang="en-US" dirty="0"/>
              <a:t> to press the layers together and let them dry.</a:t>
            </a:r>
          </a:p>
          <a:p>
            <a:pPr marL="615950" lvl="1" indent="0">
              <a:buFont typeface="Arial" panose="020B0604020202020204" pitchFamily="34" charset="0"/>
              <a:buNone/>
            </a:pPr>
            <a:endParaRPr lang="en-US" dirty="0"/>
          </a:p>
          <a:p>
            <a:r>
              <a:rPr lang="en-US" dirty="0"/>
              <a:t>This way, you’ll see how CLT gains its strength from the cross-layered pattern.</a:t>
            </a:r>
            <a:br>
              <a:rPr lang="en-US" dirty="0"/>
            </a:br>
            <a:r>
              <a:rPr lang="en-US" dirty="0"/>
              <a:t>At the end, we will also </a:t>
            </a:r>
            <a:r>
              <a:rPr lang="en-US" b="1" dirty="0"/>
              <a:t>test the strength</a:t>
            </a:r>
            <a:r>
              <a:rPr lang="en-US" dirty="0"/>
              <a:t> of your panels to compare them with single-layer sticks.</a:t>
            </a:r>
          </a:p>
          <a:p>
            <a:pPr marL="158750" indent="0">
              <a:buNone/>
            </a:pPr>
            <a:endParaRPr lang="en-US" dirty="0"/>
          </a:p>
          <a:p>
            <a:r>
              <a:rPr lang="en-US" dirty="0"/>
              <a:t>Before we begin: </a:t>
            </a:r>
            <a:r>
              <a:rPr lang="en-US" b="1" dirty="0"/>
              <a:t>Are there any questions?</a:t>
            </a:r>
            <a:r>
              <a:rPr lang="en-US" dirty="0"/>
              <a:t> or </a:t>
            </a:r>
            <a:r>
              <a:rPr lang="en-US" b="1" dirty="0"/>
              <a:t>Is everything clear?</a:t>
            </a:r>
            <a:endParaRPr lang="en-US" dirty="0"/>
          </a:p>
        </p:txBody>
      </p:sp>
    </p:spTree>
    <p:extLst>
      <p:ext uri="{BB962C8B-B14F-4D97-AF65-F5344CB8AC3E}">
        <p14:creationId xmlns:p14="http://schemas.microsoft.com/office/powerpoint/2010/main" val="3187360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680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Source of image: https://ww2.comsats.edu.pk/fda/WorkshopReports.aspx</a:t>
            </a:r>
          </a:p>
        </p:txBody>
      </p:sp>
    </p:spTree>
    <p:extLst>
      <p:ext uri="{BB962C8B-B14F-4D97-AF65-F5344CB8AC3E}">
        <p14:creationId xmlns:p14="http://schemas.microsoft.com/office/powerpoint/2010/main" val="2660868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23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Let’s start by understanding global warming.</a:t>
            </a:r>
          </a:p>
          <a:p>
            <a:pPr marL="158750" indent="0">
              <a:buNone/>
            </a:pPr>
            <a:r>
              <a:rPr lang="en-US" b="1" dirty="0"/>
              <a:t>First</a:t>
            </a:r>
            <a:r>
              <a:rPr lang="en-US" dirty="0"/>
              <a:t>, what is it? Global warming means that the Earth’s average temperature is rising. This happens because greenhouse gases, like CO₂, trap too much heat in our atmosphere – like a blanket that’s getting too thick.</a:t>
            </a:r>
          </a:p>
          <a:p>
            <a:pPr marL="158750" indent="0">
              <a:buNone/>
            </a:pPr>
            <a:endParaRPr lang="en-US" dirty="0"/>
          </a:p>
          <a:p>
            <a:pPr marL="158750" indent="0">
              <a:buNone/>
            </a:pPr>
            <a:r>
              <a:rPr lang="en-US" b="1" dirty="0"/>
              <a:t>Second</a:t>
            </a:r>
            <a:r>
              <a:rPr lang="en-US" dirty="0"/>
              <a:t>, why is it happening? The main reason is human activity. When we burn coal, oil, and gas for energy, or cut down forests, we release huge amounts of CO₂. This extra CO₂ builds up and makes the planet warmer.</a:t>
            </a:r>
          </a:p>
          <a:p>
            <a:pPr marL="158750" indent="0">
              <a:buNone/>
            </a:pPr>
            <a:endParaRPr lang="en-US" dirty="0"/>
          </a:p>
          <a:p>
            <a:pPr marL="158750" indent="0">
              <a:buNone/>
            </a:pPr>
            <a:r>
              <a:rPr lang="en-US" b="1" dirty="0"/>
              <a:t>And finally</a:t>
            </a:r>
            <a:r>
              <a:rPr lang="en-US" dirty="0"/>
              <a:t>, what can we do? We actually have solutions. We can switch to renewable energy like solar and wind, we can protect and plant more forests, and we can store carbon naturally in things like trees and wooden products.</a:t>
            </a:r>
          </a:p>
          <a:p>
            <a:pPr marL="158750" indent="0">
              <a:buNone/>
            </a:pPr>
            <a:endParaRPr lang="en-US" dirty="0"/>
          </a:p>
          <a:p>
            <a:pPr marL="158750" indent="0">
              <a:buNone/>
            </a:pPr>
            <a:r>
              <a:rPr lang="en-US" dirty="0"/>
              <a:t>So global warming isn’t just a future problem – it’s happening now, but we also have the power to reduce it.”</a:t>
            </a:r>
          </a:p>
          <a:p>
            <a:endParaRPr lang="en-US" dirty="0"/>
          </a:p>
          <a:p>
            <a:endParaRPr lang="en-US" dirty="0"/>
          </a:p>
          <a:p>
            <a:r>
              <a:rPr lang="en-US" dirty="0"/>
              <a:t>Source of image: https://vocal.media/earth/global-warming-causes-effects-and-solutions-to-save-our-planet-5wg509xl</a:t>
            </a:r>
          </a:p>
          <a:p>
            <a:endParaRPr lang="en-US" dirty="0"/>
          </a:p>
        </p:txBody>
      </p:sp>
    </p:spTree>
    <p:extLst>
      <p:ext uri="{BB962C8B-B14F-4D97-AF65-F5344CB8AC3E}">
        <p14:creationId xmlns:p14="http://schemas.microsoft.com/office/powerpoint/2010/main" val="391199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“Trees are amazing because they act like natural carbon stores. While they grow, they </a:t>
            </a:r>
            <a:r>
              <a:rPr lang="en-US" b="1" dirty="0"/>
              <a:t>absorb CO₂</a:t>
            </a:r>
            <a:r>
              <a:rPr lang="en-US" dirty="0"/>
              <a:t> from the air and lock it away in their wood, leaves, and roots.</a:t>
            </a:r>
          </a:p>
          <a:p>
            <a:pPr marL="158750" indent="0">
              <a:buNone/>
            </a:pPr>
            <a:endParaRPr lang="en-US" dirty="0"/>
          </a:p>
          <a:p>
            <a:pPr marL="158750" indent="0">
              <a:buNone/>
            </a:pPr>
            <a:r>
              <a:rPr lang="en-US" dirty="0"/>
              <a:t>That carbon stays stored as long as the tree—or any product made from it—exists.</a:t>
            </a:r>
          </a:p>
          <a:p>
            <a:pPr marL="158750" indent="0">
              <a:buNone/>
            </a:pPr>
            <a:endParaRPr lang="en-US" dirty="0"/>
          </a:p>
          <a:p>
            <a:pPr marL="158750" indent="0">
              <a:buNone/>
            </a:pPr>
            <a:r>
              <a:rPr lang="en-US" dirty="0"/>
              <a:t>But we must be careful: if we cut down too many trees without replacing them, that balance is lost. The rule is simple—</a:t>
            </a:r>
            <a:r>
              <a:rPr lang="en-US" b="1" dirty="0"/>
              <a:t>never cut more than can grow back</a:t>
            </a:r>
            <a:r>
              <a:rPr lang="en-US" dirty="0"/>
              <a:t>. This way, forests keep working as powerful carbon banks that help fight climate change.”</a:t>
            </a:r>
          </a:p>
        </p:txBody>
      </p:sp>
    </p:spTree>
    <p:extLst>
      <p:ext uri="{BB962C8B-B14F-4D97-AF65-F5344CB8AC3E}">
        <p14:creationId xmlns:p14="http://schemas.microsoft.com/office/powerpoint/2010/main" val="326268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“Wood doesn’t stop storing carbon once the tree is cut. Products like furniture, paper, and houses keep that carbon locked inside.</a:t>
            </a:r>
          </a:p>
          <a:p>
            <a:pPr marL="158750" indent="0">
              <a:buNone/>
            </a:pPr>
            <a:endParaRPr lang="en-US" dirty="0"/>
          </a:p>
          <a:p>
            <a:pPr marL="158750" indent="0">
              <a:buNone/>
            </a:pPr>
            <a:r>
              <a:rPr lang="en-US" dirty="0"/>
              <a:t>The longer a wooden product lasts, the longer CO₂ stays out of the air. For example, a wooden house can store carbon for many decades.</a:t>
            </a:r>
          </a:p>
          <a:p>
            <a:pPr marL="158750" indent="0">
              <a:buNone/>
            </a:pPr>
            <a:endParaRPr lang="en-US" dirty="0"/>
          </a:p>
          <a:p>
            <a:pPr marL="158750" indent="0">
              <a:buNone/>
            </a:pPr>
            <a:r>
              <a:rPr lang="en-US" dirty="0"/>
              <a:t>That’s why every wooden product acts like a </a:t>
            </a:r>
            <a:r>
              <a:rPr lang="en-US" b="1" dirty="0"/>
              <a:t>carbon bank</a:t>
            </a:r>
            <a:r>
              <a:rPr lang="en-US" dirty="0"/>
              <a:t>, helping fight climate change.”</a:t>
            </a:r>
          </a:p>
          <a:p>
            <a:pPr marL="158750" indent="0">
              <a:buNone/>
            </a:pPr>
            <a:endParaRPr lang="en-US" dirty="0"/>
          </a:p>
        </p:txBody>
      </p:sp>
    </p:spTree>
    <p:extLst>
      <p:ext uri="{BB962C8B-B14F-4D97-AF65-F5344CB8AC3E}">
        <p14:creationId xmlns:p14="http://schemas.microsoft.com/office/powerpoint/2010/main" val="423009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“When we talk about building materials, it’s important to think about their environmental impact.</a:t>
            </a:r>
          </a:p>
          <a:p>
            <a:pPr marL="158750" indent="0">
              <a:buNone/>
            </a:pPr>
            <a:endParaRPr lang="en-US" dirty="0"/>
          </a:p>
          <a:p>
            <a:pPr marL="158750" indent="0">
              <a:buNone/>
            </a:pPr>
            <a:r>
              <a:rPr lang="en-US" b="1" dirty="0"/>
              <a:t>Concrete and steel</a:t>
            </a:r>
            <a:r>
              <a:rPr lang="en-US" dirty="0"/>
              <a:t> are the most common materials, but they come with a cost. Producing them uses a lot of energy and releases huge amounts of CO₂ into the atmosphere. For example, cement production alone is responsible for about 8% of global CO₂ emissions. (World Economic Forum. (2024))</a:t>
            </a:r>
          </a:p>
          <a:p>
            <a:pPr marL="158750" indent="0">
              <a:buNone/>
            </a:pPr>
            <a:endParaRPr lang="en-US" dirty="0"/>
          </a:p>
          <a:p>
            <a:pPr marL="158750" indent="0">
              <a:buNone/>
            </a:pPr>
            <a:r>
              <a:rPr lang="en-US" b="1" dirty="0"/>
              <a:t>Wood</a:t>
            </a:r>
            <a:r>
              <a:rPr lang="en-US" dirty="0"/>
              <a:t>, on the other hand, requires much less energy to process. It doesn’t need to be melted or fired at extreme temperatures like steel or cement, which makes it a much lower-carbon material.</a:t>
            </a:r>
          </a:p>
          <a:p>
            <a:pPr marL="158750" indent="0">
              <a:buNone/>
            </a:pPr>
            <a:endParaRPr lang="en-US" dirty="0"/>
          </a:p>
          <a:p>
            <a:pPr marL="158750" indent="0">
              <a:buNone/>
            </a:pPr>
            <a:r>
              <a:rPr lang="en-US" dirty="0"/>
              <a:t>This is where </a:t>
            </a:r>
            <a:r>
              <a:rPr lang="en-US" b="1" dirty="0"/>
              <a:t>mass timber</a:t>
            </a:r>
            <a:r>
              <a:rPr lang="en-US" dirty="0"/>
              <a:t> comes in. According to Turner &amp; Townsend (2022), buildings made with mass timber can reduce CO₂ emissions by about </a:t>
            </a:r>
            <a:r>
              <a:rPr lang="en-US" b="1" dirty="0"/>
              <a:t>30% compared to concrete buildings</a:t>
            </a:r>
            <a:r>
              <a:rPr lang="en-US" dirty="0"/>
              <a:t> and </a:t>
            </a:r>
            <a:r>
              <a:rPr lang="en-US" b="1" dirty="0"/>
              <a:t>50% compared to steel buildings</a:t>
            </a:r>
            <a:r>
              <a:rPr lang="en-US" dirty="0"/>
              <a:t>.</a:t>
            </a:r>
          </a:p>
          <a:p>
            <a:pPr marL="158750" indent="0">
              <a:buNone/>
            </a:pPr>
            <a:endParaRPr lang="en-US" dirty="0"/>
          </a:p>
          <a:p>
            <a:pPr marL="158750" indent="0">
              <a:buNone/>
            </a:pPr>
            <a:r>
              <a:rPr lang="en-US" dirty="0"/>
              <a:t>So, when we choose wood for construction, we’re not only using a renewable material, but we’re also cutting down significantly on the greenhouse gases that warm our planet.”</a:t>
            </a:r>
          </a:p>
          <a:p>
            <a:pPr marL="158750" indent="0">
              <a:buNone/>
            </a:pPr>
            <a:endParaRPr lang="en-US" dirty="0"/>
          </a:p>
        </p:txBody>
      </p:sp>
    </p:spTree>
    <p:extLst>
      <p:ext uri="{BB962C8B-B14F-4D97-AF65-F5344CB8AC3E}">
        <p14:creationId xmlns:p14="http://schemas.microsoft.com/office/powerpoint/2010/main" val="134195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“When a wooden product reaches the end of its life, it still has value. There are three main options:</a:t>
            </a:r>
          </a:p>
          <a:p>
            <a:pPr marL="158750" indent="0">
              <a:buNone/>
            </a:pPr>
            <a:r>
              <a:rPr lang="en-US" b="1" dirty="0"/>
              <a:t>First: Recycle.</a:t>
            </a:r>
            <a:r>
              <a:rPr lang="en-US" dirty="0"/>
              <a:t> Wood can be chipped and turned into </a:t>
            </a:r>
            <a:r>
              <a:rPr lang="en-US" b="1" dirty="0"/>
              <a:t>particle boards or paper</a:t>
            </a:r>
            <a:r>
              <a:rPr lang="en-US" dirty="0"/>
              <a:t>. This keeps carbon stored and avoids using new raw materials. Wood recycling helps extend carbon storage time and reduces waste.</a:t>
            </a:r>
          </a:p>
          <a:p>
            <a:pPr marL="158750" indent="0">
              <a:buNone/>
            </a:pPr>
            <a:endParaRPr lang="en-US" dirty="0"/>
          </a:p>
          <a:p>
            <a:pPr marL="158750" indent="0">
              <a:buNone/>
            </a:pPr>
            <a:r>
              <a:rPr lang="en-US" b="1" dirty="0"/>
              <a:t>Second: Reuse.</a:t>
            </a:r>
            <a:r>
              <a:rPr lang="en-US" dirty="0"/>
              <a:t> Large pieces like beams and planks can be used again in </a:t>
            </a:r>
            <a:r>
              <a:rPr lang="en-US" b="1" dirty="0"/>
              <a:t>new buildings</a:t>
            </a:r>
            <a:r>
              <a:rPr lang="en-US" dirty="0"/>
              <a:t>. This means we don’t need to produce as many new materials, saving both resources and emissions.</a:t>
            </a:r>
          </a:p>
          <a:p>
            <a:pPr marL="158750" indent="0">
              <a:buNone/>
            </a:pPr>
            <a:endParaRPr lang="en-US" dirty="0"/>
          </a:p>
          <a:p>
            <a:pPr marL="158750" indent="0">
              <a:buNone/>
            </a:pPr>
            <a:r>
              <a:rPr lang="en-US" b="1" dirty="0"/>
              <a:t>Third: Bioenergy.</a:t>
            </a:r>
            <a:r>
              <a:rPr lang="en-US" dirty="0"/>
              <a:t> Waste wood that cannot be reused or recycled can be burned to produce energy. Yes, this releases carbon, but it </a:t>
            </a:r>
            <a:r>
              <a:rPr lang="en-US" b="1" dirty="0"/>
              <a:t>replaces fossil fuels</a:t>
            </a:r>
            <a:r>
              <a:rPr lang="en-US" dirty="0"/>
              <a:t>, which would have released even more emissions.</a:t>
            </a:r>
          </a:p>
          <a:p>
            <a:pPr marL="158750" indent="0">
              <a:buNone/>
            </a:pPr>
            <a:r>
              <a:rPr lang="en-US" dirty="0"/>
              <a:t>So, even at the end of their life, wooden products continue to play an important role in reducing emissions and supporting sustainability.”</a:t>
            </a:r>
          </a:p>
          <a:p>
            <a:pPr marL="158750" indent="0">
              <a:buNone/>
            </a:pPr>
            <a:endParaRPr lang="en-US" dirty="0"/>
          </a:p>
          <a:p>
            <a:r>
              <a:rPr lang="en-US" dirty="0"/>
              <a:t>Source of figure: https://mkpkataria.com/why-is-recycling-important/</a:t>
            </a:r>
          </a:p>
        </p:txBody>
      </p:sp>
    </p:spTree>
    <p:extLst>
      <p:ext uri="{BB962C8B-B14F-4D97-AF65-F5344CB8AC3E}">
        <p14:creationId xmlns:p14="http://schemas.microsoft.com/office/powerpoint/2010/main" val="176685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let’s watch a short video about Sustainable wood and future of wood.</a:t>
            </a:r>
          </a:p>
        </p:txBody>
      </p:sp>
    </p:spTree>
    <p:extLst>
      <p:ext uri="{BB962C8B-B14F-4D97-AF65-F5344CB8AC3E}">
        <p14:creationId xmlns:p14="http://schemas.microsoft.com/office/powerpoint/2010/main" val="3489972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What is CLT?</a:t>
            </a:r>
            <a:endParaRPr lang="en-US" dirty="0"/>
          </a:p>
          <a:p>
            <a:pPr lvl="1">
              <a:buFont typeface="Arial" panose="020B0604020202020204" pitchFamily="34" charset="0"/>
              <a:buChar char="•"/>
            </a:pPr>
            <a:r>
              <a:rPr lang="en-US" dirty="0"/>
              <a:t>CLT stands for </a:t>
            </a:r>
            <a:r>
              <a:rPr lang="en-US" i="1" dirty="0"/>
              <a:t>Cross-Laminated Timber</a:t>
            </a:r>
            <a:r>
              <a:rPr lang="en-US" dirty="0"/>
              <a:t>.</a:t>
            </a:r>
          </a:p>
          <a:p>
            <a:pPr lvl="1">
              <a:buFont typeface="Arial" panose="020B0604020202020204" pitchFamily="34" charset="0"/>
              <a:buChar char="•"/>
            </a:pPr>
            <a:r>
              <a:rPr lang="en-US" dirty="0"/>
              <a:t>Imagine stacking several wooden boards on top of each other, but each layer is turned 90 degrees before gluing.</a:t>
            </a:r>
          </a:p>
          <a:p>
            <a:pPr lvl="1">
              <a:buFont typeface="Arial" panose="020B0604020202020204" pitchFamily="34" charset="0"/>
              <a:buChar char="•"/>
            </a:pPr>
            <a:r>
              <a:rPr lang="en-US" dirty="0"/>
              <a:t>This crisscross pattern is what gives CLT its name.</a:t>
            </a:r>
          </a:p>
          <a:p>
            <a:r>
              <a:rPr lang="en-US" b="1" dirty="0"/>
              <a:t>Why is it strong?</a:t>
            </a:r>
            <a:endParaRPr lang="en-US" dirty="0"/>
          </a:p>
          <a:p>
            <a:pPr lvl="1">
              <a:buFont typeface="Arial" panose="020B0604020202020204" pitchFamily="34" charset="0"/>
              <a:buChar char="•"/>
            </a:pPr>
            <a:r>
              <a:rPr lang="en-US" dirty="0"/>
              <a:t>Normal wood can bend or crack along the grain.</a:t>
            </a:r>
          </a:p>
          <a:p>
            <a:pPr lvl="1">
              <a:buFont typeface="Arial" panose="020B0604020202020204" pitchFamily="34" charset="0"/>
              <a:buChar char="•"/>
            </a:pPr>
            <a:r>
              <a:rPr lang="en-US" dirty="0"/>
              <a:t>But when we place layers in different directions, the weak points are balanced out.</a:t>
            </a:r>
          </a:p>
          <a:p>
            <a:pPr lvl="1">
              <a:buFont typeface="Arial" panose="020B0604020202020204" pitchFamily="34" charset="0"/>
              <a:buChar char="•"/>
            </a:pPr>
            <a:r>
              <a:rPr lang="en-US" dirty="0"/>
              <a:t>That’s why CLT is more stable and doesn’t warp as easily.</a:t>
            </a:r>
          </a:p>
          <a:p>
            <a:pPr lvl="1">
              <a:buFont typeface="Arial" panose="020B0604020202020204" pitchFamily="34" charset="0"/>
              <a:buChar char="•"/>
            </a:pPr>
            <a:r>
              <a:rPr lang="en-US" dirty="0"/>
              <a:t>It’s a bit like weaving – the cross pattern makes it stronger.</a:t>
            </a:r>
          </a:p>
          <a:p>
            <a:r>
              <a:rPr lang="en-US" b="1" dirty="0"/>
              <a:t>Where is it used?</a:t>
            </a:r>
            <a:endParaRPr lang="en-US" dirty="0"/>
          </a:p>
          <a:p>
            <a:pPr lvl="1">
              <a:buFont typeface="Arial" panose="020B0604020202020204" pitchFamily="34" charset="0"/>
              <a:buChar char="•"/>
            </a:pPr>
            <a:r>
              <a:rPr lang="en-US" dirty="0"/>
              <a:t>CLT is a modern building material, often called </a:t>
            </a:r>
            <a:r>
              <a:rPr lang="en-US" i="1" dirty="0"/>
              <a:t>“the concrete of the future.”</a:t>
            </a:r>
            <a:endParaRPr lang="en-US" dirty="0"/>
          </a:p>
          <a:p>
            <a:pPr lvl="1">
              <a:buFont typeface="Arial" panose="020B0604020202020204" pitchFamily="34" charset="0"/>
              <a:buChar char="•"/>
            </a:pPr>
            <a:r>
              <a:rPr lang="en-US" dirty="0"/>
              <a:t>It’s used in houses, schools, sports halls, and even tall wooden skyscrapers.</a:t>
            </a:r>
          </a:p>
          <a:p>
            <a:pPr lvl="1">
              <a:buFont typeface="Arial" panose="020B0604020202020204" pitchFamily="34" charset="0"/>
              <a:buChar char="•"/>
            </a:pPr>
            <a:r>
              <a:rPr lang="en-US" dirty="0"/>
              <a:t>Builders like it because it’s light to transport, quick to build with, and stores carbon, which is good for the environment.</a:t>
            </a:r>
          </a:p>
        </p:txBody>
      </p:sp>
    </p:spTree>
    <p:extLst>
      <p:ext uri="{BB962C8B-B14F-4D97-AF65-F5344CB8AC3E}">
        <p14:creationId xmlns:p14="http://schemas.microsoft.com/office/powerpoint/2010/main" val="2984796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12"/>
        <p:cNvGrpSpPr/>
        <p:nvPr/>
      </p:nvGrpSpPr>
      <p:grpSpPr>
        <a:xfrm>
          <a:off x="0" y="0"/>
          <a:ext cx="0" cy="0"/>
          <a:chOff x="0" y="0"/>
          <a:chExt cx="0" cy="0"/>
        </a:xfrm>
      </p:grpSpPr>
      <p:sp>
        <p:nvSpPr>
          <p:cNvPr id="13" name="Google Shape;13;p6"/>
          <p:cNvSpPr txBox="1">
            <a:spLocks noGrp="1"/>
          </p:cNvSpPr>
          <p:nvPr>
            <p:ph type="title"/>
          </p:nvPr>
        </p:nvSpPr>
        <p:spPr>
          <a:xfrm>
            <a:off x="648000" y="2520000"/>
            <a:ext cx="10980000" cy="720000"/>
          </a:xfrm>
          <a:prstGeom prst="rect">
            <a:avLst/>
          </a:prstGeom>
          <a:noFill/>
          <a:ln>
            <a:noFill/>
          </a:ln>
        </p:spPr>
        <p:txBody>
          <a:bodyPr spcFirstLastPara="1" wrap="square" lIns="0" tIns="0" rIns="0" bIns="0" anchor="t" anchorCtr="0">
            <a:normAutofit/>
          </a:bodyPr>
          <a:lstStyle>
            <a:lvl1pPr marR="0" lvl="0" algn="ctr" rtl="0">
              <a:lnSpc>
                <a:spcPct val="90000"/>
              </a:lnSpc>
              <a:spcBef>
                <a:spcPts val="0"/>
              </a:spcBef>
              <a:spcAft>
                <a:spcPts val="0"/>
              </a:spcAft>
              <a:buClr>
                <a:srgbClr val="FFFFFF"/>
              </a:buClr>
              <a:buSzPts val="4400"/>
              <a:buFont typeface="Arial"/>
              <a:buNone/>
              <a:defRPr sz="44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ld mit Überschrift">
  <p:cSld name="Bild mit Überschrift">
    <p:spTree>
      <p:nvGrpSpPr>
        <p:cNvPr id="1" name="Shape 58"/>
        <p:cNvGrpSpPr/>
        <p:nvPr/>
      </p:nvGrpSpPr>
      <p:grpSpPr>
        <a:xfrm>
          <a:off x="0" y="0"/>
          <a:ext cx="0" cy="0"/>
          <a:chOff x="0" y="0"/>
          <a:chExt cx="0" cy="0"/>
        </a:xfrm>
      </p:grpSpPr>
      <p:sp>
        <p:nvSpPr>
          <p:cNvPr id="59" name="Google Shape;59;p21"/>
          <p:cNvSpPr>
            <a:spLocks noGrp="1"/>
          </p:cNvSpPr>
          <p:nvPr>
            <p:ph type="pic" idx="2"/>
          </p:nvPr>
        </p:nvSpPr>
        <p:spPr>
          <a:xfrm>
            <a:off x="5832000" y="648000"/>
            <a:ext cx="5760000" cy="4788000"/>
          </a:xfrm>
          <a:prstGeom prst="rect">
            <a:avLst/>
          </a:prstGeom>
          <a:noFill/>
          <a:ln>
            <a:noFill/>
          </a:ln>
        </p:spPr>
      </p:sp>
      <p:sp>
        <p:nvSpPr>
          <p:cNvPr id="60" name="Google Shape;60;p21"/>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AA9D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648000" y="3780000"/>
            <a:ext cx="4320000"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4"/>
        <p:cNvGrpSpPr/>
        <p:nvPr/>
      </p:nvGrpSpPr>
      <p:grpSpPr>
        <a:xfrm>
          <a:off x="0" y="0"/>
          <a:ext cx="0" cy="0"/>
          <a:chOff x="0" y="0"/>
          <a:chExt cx="0" cy="0"/>
        </a:xfrm>
      </p:grpSpPr>
      <p:sp>
        <p:nvSpPr>
          <p:cNvPr id="15" name="Google Shape;15;p7"/>
          <p:cNvSpPr txBox="1">
            <a:spLocks noGrp="1"/>
          </p:cNvSpPr>
          <p:nvPr>
            <p:ph type="ctrTitle"/>
          </p:nvPr>
        </p:nvSpPr>
        <p:spPr>
          <a:xfrm>
            <a:off x="648000" y="2160000"/>
            <a:ext cx="10980000" cy="1800000"/>
          </a:xfrm>
          <a:prstGeom prst="rect">
            <a:avLst/>
          </a:prstGeom>
          <a:noFill/>
          <a:ln>
            <a:noFill/>
          </a:ln>
        </p:spPr>
        <p:txBody>
          <a:bodyPr spcFirstLastPara="1" wrap="square" lIns="0" tIns="0" rIns="0" bIns="0" anchor="t" anchorCtr="0">
            <a:noAutofit/>
          </a:bodyPr>
          <a:lstStyle>
            <a:lvl1pPr marR="0" lvl="0" algn="ctr" rtl="0">
              <a:lnSpc>
                <a:spcPct val="90000"/>
              </a:lnSpc>
              <a:spcBef>
                <a:spcPts val="0"/>
              </a:spcBef>
              <a:spcAft>
                <a:spcPts val="0"/>
              </a:spcAft>
              <a:buClr>
                <a:srgbClr val="FFFFFF"/>
              </a:buClr>
              <a:buSzPts val="6000"/>
              <a:buFont typeface="Arial"/>
              <a:buNone/>
              <a:defRPr sz="60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7"/>
          <p:cNvSpPr txBox="1">
            <a:spLocks noGrp="1"/>
          </p:cNvSpPr>
          <p:nvPr>
            <p:ph type="subTitle" idx="1"/>
          </p:nvPr>
        </p:nvSpPr>
        <p:spPr>
          <a:xfrm>
            <a:off x="648000" y="4140000"/>
            <a:ext cx="10980000" cy="540000"/>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R="0" lvl="1" algn="ctr" rtl="0">
              <a:lnSpc>
                <a:spcPct val="90000"/>
              </a:lnSpc>
              <a:spcBef>
                <a:spcPts val="5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2pPr>
            <a:lvl3pPr marR="0" lvl="2" algn="ctr" rtl="0">
              <a:lnSpc>
                <a:spcPct val="90000"/>
              </a:lnSpc>
              <a:spcBef>
                <a:spcPts val="50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R="0" lvl="3" algn="ctr" rtl="0">
              <a:lnSpc>
                <a:spcPct val="90000"/>
              </a:lnSpc>
              <a:spcBef>
                <a:spcPts val="5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4pPr>
            <a:lvl5pPr marR="0" lvl="4" algn="ctr" rtl="0">
              <a:lnSpc>
                <a:spcPct val="90000"/>
              </a:lnSpc>
              <a:spcBef>
                <a:spcPts val="5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17"/>
        <p:cNvGrpSpPr/>
        <p:nvPr/>
      </p:nvGrpSpPr>
      <p:grpSpPr>
        <a:xfrm>
          <a:off x="0" y="0"/>
          <a:ext cx="0" cy="0"/>
          <a:chOff x="0" y="0"/>
          <a:chExt cx="0" cy="0"/>
        </a:xfrm>
      </p:grpSpPr>
      <p:sp>
        <p:nvSpPr>
          <p:cNvPr id="18" name="Google Shape;18;p12"/>
          <p:cNvSpPr txBox="1">
            <a:spLocks noGrp="1"/>
          </p:cNvSpPr>
          <p:nvPr>
            <p:ph type="body" idx="1"/>
          </p:nvPr>
        </p:nvSpPr>
        <p:spPr>
          <a:xfrm>
            <a:off x="648000" y="3060000"/>
            <a:ext cx="10980000" cy="234000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rgbClr val="FFFFFF"/>
              </a:buClr>
              <a:buSzPts val="2800"/>
              <a:buFont typeface="Arial"/>
              <a:buChar char="•"/>
              <a:defRPr sz="2800" b="0"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2pPr>
            <a:lvl3pPr marL="1371600" marR="0" lvl="2" indent="-355600" algn="l" rtl="0">
              <a:lnSpc>
                <a:spcPct val="90000"/>
              </a:lnSpc>
              <a:spcBef>
                <a:spcPts val="5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3pPr>
            <a:lvl4pPr marL="1828800" marR="0" lvl="3" indent="-342900" algn="l" rtl="0">
              <a:lnSpc>
                <a:spcPct val="90000"/>
              </a:lnSpc>
              <a:spcBef>
                <a:spcPts val="5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90000"/>
              </a:lnSpc>
              <a:spcBef>
                <a:spcPts val="5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12"/>
          <p:cNvSpPr txBox="1"/>
          <p:nvPr/>
        </p:nvSpPr>
        <p:spPr>
          <a:xfrm>
            <a:off x="648000" y="2160000"/>
            <a:ext cx="10980000" cy="7200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FFFFFF"/>
              </a:buClr>
              <a:buSzPts val="4400"/>
              <a:buFont typeface="Arial"/>
              <a:buNone/>
            </a:pPr>
            <a:r>
              <a:rPr lang="it-IT" sz="4400">
                <a:solidFill>
                  <a:srgbClr val="FFFFFF"/>
                </a:solidFill>
                <a:latin typeface="Arial"/>
                <a:ea typeface="Arial"/>
                <a:cs typeface="Arial"/>
                <a:sym typeface="Arial"/>
              </a:rPr>
              <a:t>Mastertitelformat bearbeiten</a:t>
            </a:r>
            <a:endParaRPr sz="4400">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alt mit Überschrift">
  <p:cSld name="Inhalt mit Überschrift">
    <p:spTree>
      <p:nvGrpSpPr>
        <p:cNvPr id="1" name="Shape 20"/>
        <p:cNvGrpSpPr/>
        <p:nvPr/>
      </p:nvGrpSpPr>
      <p:grpSpPr>
        <a:xfrm>
          <a:off x="0" y="0"/>
          <a:ext cx="0" cy="0"/>
          <a:chOff x="0" y="0"/>
          <a:chExt cx="0" cy="0"/>
        </a:xfrm>
      </p:grpSpPr>
      <p:sp>
        <p:nvSpPr>
          <p:cNvPr id="21" name="Google Shape;21;p13"/>
          <p:cNvSpPr txBox="1">
            <a:spLocks noGrp="1"/>
          </p:cNvSpPr>
          <p:nvPr>
            <p:ph type="body" idx="1"/>
          </p:nvPr>
        </p:nvSpPr>
        <p:spPr>
          <a:xfrm>
            <a:off x="5832000" y="648000"/>
            <a:ext cx="5760000" cy="4788000"/>
          </a:xfrm>
          <a:prstGeom prst="rect">
            <a:avLst/>
          </a:prstGeom>
          <a:noFill/>
          <a:ln>
            <a:noFill/>
          </a:ln>
        </p:spPr>
        <p:txBody>
          <a:bodyPr spcFirstLastPara="1" wrap="square" lIns="0" tIns="0" rIns="0" bIns="0" anchor="t" anchorCtr="0">
            <a:noAutofit/>
          </a:bodyPr>
          <a:lstStyle>
            <a:lvl1pPr marL="457200" marR="0" lvl="0" indent="-431800" algn="l" rtl="0">
              <a:lnSpc>
                <a:spcPct val="90000"/>
              </a:lnSpc>
              <a:spcBef>
                <a:spcPts val="1000"/>
              </a:spcBef>
              <a:spcAft>
                <a:spcPts val="0"/>
              </a:spcAft>
              <a:buClr>
                <a:srgbClr val="FFFFFF"/>
              </a:buClr>
              <a:buSzPts val="3200"/>
              <a:buFont typeface="Arial"/>
              <a:buChar char="•"/>
              <a:defRPr sz="3200" b="0" i="0" u="none" strike="noStrike" cap="none">
                <a:solidFill>
                  <a:srgbClr val="FFFFFF"/>
                </a:solidFill>
                <a:latin typeface="Arial"/>
                <a:ea typeface="Arial"/>
                <a:cs typeface="Arial"/>
                <a:sym typeface="Arial"/>
              </a:defRPr>
            </a:lvl1pPr>
            <a:lvl2pPr marL="914400" marR="0" lvl="1" indent="-406400" algn="l" rtl="0">
              <a:lnSpc>
                <a:spcPct val="90000"/>
              </a:lnSpc>
              <a:spcBef>
                <a:spcPts val="500"/>
              </a:spcBef>
              <a:spcAft>
                <a:spcPts val="0"/>
              </a:spcAft>
              <a:buClr>
                <a:srgbClr val="FFFFFF"/>
              </a:buClr>
              <a:buSzPts val="2800"/>
              <a:buFont typeface="Arial"/>
              <a:buChar char="•"/>
              <a:defRPr sz="2800" b="0" i="0" u="none" strike="noStrike" cap="none">
                <a:solidFill>
                  <a:srgbClr val="FFFFFF"/>
                </a:solidFill>
                <a:latin typeface="Arial"/>
                <a:ea typeface="Arial"/>
                <a:cs typeface="Arial"/>
                <a:sym typeface="Arial"/>
              </a:defRPr>
            </a:lvl2pPr>
            <a:lvl3pPr marL="1371600" marR="0" lvl="2" indent="-381000" algn="l" rtl="0">
              <a:lnSpc>
                <a:spcPct val="90000"/>
              </a:lnSpc>
              <a:spcBef>
                <a:spcPts val="5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3pPr>
            <a:lvl4pPr marL="1828800" marR="0" lvl="3" indent="-355600" algn="l" rtl="0">
              <a:lnSpc>
                <a:spcPct val="90000"/>
              </a:lnSpc>
              <a:spcBef>
                <a:spcPts val="5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4pPr>
            <a:lvl5pPr marL="2286000" marR="0" lvl="4" indent="-355600" algn="l" rtl="0">
              <a:lnSpc>
                <a:spcPct val="90000"/>
              </a:lnSpc>
              <a:spcBef>
                <a:spcPts val="5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13"/>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3"/>
          <p:cNvSpPr txBox="1">
            <a:spLocks noGrp="1"/>
          </p:cNvSpPr>
          <p:nvPr>
            <p:ph type="body" idx="2"/>
          </p:nvPr>
        </p:nvSpPr>
        <p:spPr>
          <a:xfrm>
            <a:off x="648000" y="3780000"/>
            <a:ext cx="4320000" cy="720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1pPr>
            <a:lvl2pPr marL="914400" marR="0" lvl="1" indent="-228600" algn="l" rtl="0">
              <a:lnSpc>
                <a:spcPct val="90000"/>
              </a:lnSpc>
              <a:spcBef>
                <a:spcPts val="5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90000"/>
              </a:lnSpc>
              <a:spcBef>
                <a:spcPts val="50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1828800" marR="0" lvl="3"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2286000" marR="0" lvl="4"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ld mit Überschrift">
  <p:cSld name="Bild mit Überschrift">
    <p:spTree>
      <p:nvGrpSpPr>
        <p:cNvPr id="1" name="Shape 24"/>
        <p:cNvGrpSpPr/>
        <p:nvPr/>
      </p:nvGrpSpPr>
      <p:grpSpPr>
        <a:xfrm>
          <a:off x="0" y="0"/>
          <a:ext cx="0" cy="0"/>
          <a:chOff x="0" y="0"/>
          <a:chExt cx="0" cy="0"/>
        </a:xfrm>
      </p:grpSpPr>
      <p:sp>
        <p:nvSpPr>
          <p:cNvPr id="25" name="Google Shape;25;p14"/>
          <p:cNvSpPr>
            <a:spLocks noGrp="1"/>
          </p:cNvSpPr>
          <p:nvPr>
            <p:ph type="pic" idx="2"/>
          </p:nvPr>
        </p:nvSpPr>
        <p:spPr>
          <a:xfrm>
            <a:off x="5832000" y="648000"/>
            <a:ext cx="5760000" cy="4788000"/>
          </a:xfrm>
          <a:prstGeom prst="rect">
            <a:avLst/>
          </a:prstGeom>
          <a:noFill/>
          <a:ln>
            <a:noFill/>
          </a:ln>
        </p:spPr>
      </p:sp>
      <p:sp>
        <p:nvSpPr>
          <p:cNvPr id="26" name="Google Shape;26;p14"/>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4"/>
          <p:cNvSpPr txBox="1">
            <a:spLocks noGrp="1"/>
          </p:cNvSpPr>
          <p:nvPr>
            <p:ph type="body" idx="1"/>
          </p:nvPr>
        </p:nvSpPr>
        <p:spPr>
          <a:xfrm>
            <a:off x="648000" y="3780000"/>
            <a:ext cx="4320000" cy="720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1pPr>
            <a:lvl2pPr marL="914400" marR="0" lvl="1" indent="-228600" algn="l" rtl="0">
              <a:lnSpc>
                <a:spcPct val="90000"/>
              </a:lnSpc>
              <a:spcBef>
                <a:spcPts val="5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90000"/>
              </a:lnSpc>
              <a:spcBef>
                <a:spcPts val="50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1828800" marR="0" lvl="3"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2286000" marR="0" lvl="4"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p:cSld name="Vergleich">
    <p:spTree>
      <p:nvGrpSpPr>
        <p:cNvPr id="1" name="Shape 44"/>
        <p:cNvGrpSpPr/>
        <p:nvPr/>
      </p:nvGrpSpPr>
      <p:grpSpPr>
        <a:xfrm>
          <a:off x="0" y="0"/>
          <a:ext cx="0" cy="0"/>
          <a:chOff x="0" y="0"/>
          <a:chExt cx="0" cy="0"/>
        </a:xfrm>
      </p:grpSpPr>
      <p:sp>
        <p:nvSpPr>
          <p:cNvPr id="45" name="Google Shape;45;p17"/>
          <p:cNvSpPr txBox="1">
            <a:spLocks noGrp="1"/>
          </p:cNvSpPr>
          <p:nvPr>
            <p:ph type="body" idx="1"/>
          </p:nvPr>
        </p:nvSpPr>
        <p:spPr>
          <a:xfrm>
            <a:off x="648000" y="1512000"/>
            <a:ext cx="5400000" cy="9000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7"/>
          <p:cNvSpPr txBox="1">
            <a:spLocks noGrp="1"/>
          </p:cNvSpPr>
          <p:nvPr>
            <p:ph type="body" idx="2"/>
          </p:nvPr>
        </p:nvSpPr>
        <p:spPr>
          <a:xfrm>
            <a:off x="6228000" y="1512000"/>
            <a:ext cx="5400000" cy="9000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title"/>
          </p:nvPr>
        </p:nvSpPr>
        <p:spPr>
          <a:xfrm>
            <a:off x="648000" y="648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3"/>
          </p:nvPr>
        </p:nvSpPr>
        <p:spPr>
          <a:xfrm>
            <a:off x="648000" y="2592000"/>
            <a:ext cx="5400000" cy="288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7"/>
          <p:cNvSpPr txBox="1">
            <a:spLocks noGrp="1"/>
          </p:cNvSpPr>
          <p:nvPr>
            <p:ph type="body" idx="4"/>
          </p:nvPr>
        </p:nvSpPr>
        <p:spPr>
          <a:xfrm>
            <a:off x="6228000" y="2592000"/>
            <a:ext cx="5400000" cy="288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648000" y="2520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52"/>
        <p:cNvGrpSpPr/>
        <p:nvPr/>
      </p:nvGrpSpPr>
      <p:grpSpPr>
        <a:xfrm>
          <a:off x="0" y="0"/>
          <a:ext cx="0" cy="0"/>
          <a:chOff x="0" y="0"/>
          <a:chExt cx="0" cy="0"/>
        </a:xfrm>
      </p:grpSpPr>
      <p:sp>
        <p:nvSpPr>
          <p:cNvPr id="53" name="Google Shape;53;p19"/>
          <p:cNvSpPr>
            <a:spLocks noGrp="1"/>
          </p:cNvSpPr>
          <p:nvPr>
            <p:ph type="pic" idx="2"/>
          </p:nvPr>
        </p:nvSpPr>
        <p:spPr>
          <a:xfrm>
            <a:off x="0" y="1"/>
            <a:ext cx="12204000" cy="59796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AA9D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832000" y="648000"/>
            <a:ext cx="5760000" cy="4788000"/>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06400" algn="l">
              <a:lnSpc>
                <a:spcPct val="90000"/>
              </a:lnSpc>
              <a:spcBef>
                <a:spcPts val="500"/>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648000" y="3780000"/>
            <a:ext cx="4320000"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p:nvPr/>
        </p:nvSpPr>
        <p:spPr>
          <a:xfrm>
            <a:off x="0" y="0"/>
            <a:ext cx="12192000" cy="6858000"/>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5"/>
          <p:cNvSpPr/>
          <p:nvPr/>
        </p:nvSpPr>
        <p:spPr>
          <a:xfrm rot="5400000">
            <a:off x="-1" y="-1"/>
            <a:ext cx="2188723" cy="2188723"/>
          </a:xfrm>
          <a:prstGeom prst="rtTriangle">
            <a:avLst/>
          </a:prstGeom>
          <a:solidFill>
            <a:srgbClr val="6CC6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8;p5"/>
          <p:cNvPicPr preferRelativeResize="0"/>
          <p:nvPr/>
        </p:nvPicPr>
        <p:blipFill rotWithShape="1">
          <a:blip r:embed="rId7">
            <a:alphaModFix/>
          </a:blip>
          <a:srcRect/>
          <a:stretch/>
        </p:blipFill>
        <p:spPr>
          <a:xfrm>
            <a:off x="629712" y="5709094"/>
            <a:ext cx="3280117" cy="975170"/>
          </a:xfrm>
          <a:prstGeom prst="rect">
            <a:avLst/>
          </a:prstGeom>
          <a:noFill/>
          <a:ln>
            <a:noFill/>
          </a:ln>
        </p:spPr>
      </p:pic>
      <p:sp>
        <p:nvSpPr>
          <p:cNvPr id="9" name="Google Shape;9;p5"/>
          <p:cNvSpPr txBox="1"/>
          <p:nvPr/>
        </p:nvSpPr>
        <p:spPr>
          <a:xfrm>
            <a:off x="9025128" y="5654231"/>
            <a:ext cx="27157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i="0" u="none" strike="noStrike" cap="none">
                <a:solidFill>
                  <a:schemeClr val="lt1"/>
                </a:solidFill>
                <a:latin typeface="Open Sans"/>
                <a:ea typeface="Open Sans"/>
                <a:cs typeface="Open Sans"/>
                <a:sym typeface="Open Sans"/>
              </a:rPr>
              <a:t>Europa noch näher</a:t>
            </a:r>
            <a:br>
              <a:rPr lang="it-IT" sz="1800" b="1" i="0" u="none" strike="noStrike" cap="none">
                <a:solidFill>
                  <a:schemeClr val="lt1"/>
                </a:solidFill>
                <a:latin typeface="Open Sans"/>
                <a:ea typeface="Open Sans"/>
                <a:cs typeface="Open Sans"/>
                <a:sym typeface="Open Sans"/>
              </a:rPr>
            </a:br>
            <a:r>
              <a:rPr lang="it-IT" sz="1800" b="1" i="0" u="none" strike="noStrike" cap="none">
                <a:solidFill>
                  <a:schemeClr val="lt1"/>
                </a:solidFill>
                <a:latin typeface="Open Sans"/>
                <a:ea typeface="Open Sans"/>
                <a:cs typeface="Open Sans"/>
                <a:sym typeface="Open Sans"/>
              </a:rPr>
              <a:t>Un’Europa più vicina</a:t>
            </a:r>
            <a:endParaRPr sz="1800" b="0" i="0" u="none" strike="noStrike" cap="none">
              <a:solidFill>
                <a:schemeClr val="lt1"/>
              </a:solidFill>
              <a:latin typeface="Open Sans"/>
              <a:ea typeface="Open Sans"/>
              <a:cs typeface="Open Sans"/>
              <a:sym typeface="Open Sans"/>
            </a:endParaRPr>
          </a:p>
        </p:txBody>
      </p:sp>
      <p:cxnSp>
        <p:nvCxnSpPr>
          <p:cNvPr id="10" name="Google Shape;10;p5"/>
          <p:cNvCxnSpPr/>
          <p:nvPr/>
        </p:nvCxnSpPr>
        <p:spPr>
          <a:xfrm>
            <a:off x="629712" y="5584723"/>
            <a:ext cx="10998288" cy="0"/>
          </a:xfrm>
          <a:prstGeom prst="straightConnector1">
            <a:avLst/>
          </a:prstGeom>
          <a:noFill/>
          <a:ln w="12700" cap="flat" cmpd="sng">
            <a:solidFill>
              <a:schemeClr val="lt1"/>
            </a:solidFill>
            <a:prstDash val="solid"/>
            <a:miter lim="800000"/>
            <a:headEnd type="none" w="sm" len="sm"/>
            <a:tailEnd type="none" w="sm" len="sm"/>
          </a:ln>
        </p:spPr>
      </p:cxnSp>
      <p:sp>
        <p:nvSpPr>
          <p:cNvPr id="11" name="Google Shape;11;p5"/>
          <p:cNvSpPr txBox="1"/>
          <p:nvPr/>
        </p:nvSpPr>
        <p:spPr>
          <a:xfrm>
            <a:off x="555115" y="549367"/>
            <a:ext cx="707136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i="0" u="none" strike="noStrike" cap="none">
                <a:solidFill>
                  <a:schemeClr val="lt1"/>
                </a:solidFill>
                <a:latin typeface="Open Sans"/>
                <a:ea typeface="Open Sans"/>
                <a:cs typeface="Open Sans"/>
                <a:sym typeface="Open Sans"/>
              </a:rPr>
              <a:t>Interreg VI – A Italia - Österreich</a:t>
            </a:r>
            <a:br>
              <a:rPr lang="it-IT" sz="1800" b="1" i="0" u="none" strike="noStrike" cap="none">
                <a:solidFill>
                  <a:schemeClr val="lt1"/>
                </a:solidFill>
                <a:latin typeface="Open Sans"/>
                <a:ea typeface="Open Sans"/>
                <a:cs typeface="Open Sans"/>
                <a:sym typeface="Open Sans"/>
              </a:rPr>
            </a:br>
            <a:r>
              <a:rPr lang="it-IT" sz="1800" b="1" i="0" u="none" strike="noStrike" cap="none">
                <a:solidFill>
                  <a:schemeClr val="lt1"/>
                </a:solidFill>
                <a:latin typeface="Open Sans"/>
                <a:ea typeface="Open Sans"/>
                <a:cs typeface="Open Sans"/>
                <a:sym typeface="Open Sans"/>
              </a:rPr>
              <a:t>Kooperationsprogramm</a:t>
            </a:r>
            <a:endParaRPr sz="1800" b="1">
              <a:solidFill>
                <a:schemeClr val="lt1"/>
              </a:solidFill>
              <a:latin typeface="Open Sans"/>
              <a:ea typeface="Open Sans"/>
              <a:cs typeface="Open Sans"/>
              <a:sym typeface="Open Sans"/>
            </a:endParaRPr>
          </a:p>
          <a:p>
            <a:pPr marL="0" marR="0" lvl="0" indent="0" algn="l" rtl="0">
              <a:spcBef>
                <a:spcPts val="0"/>
              </a:spcBef>
              <a:spcAft>
                <a:spcPts val="0"/>
              </a:spcAft>
              <a:buNone/>
            </a:pPr>
            <a:r>
              <a:rPr lang="it-IT" sz="1800" b="1">
                <a:solidFill>
                  <a:schemeClr val="lt1"/>
                </a:solidFill>
                <a:latin typeface="Open Sans"/>
                <a:ea typeface="Open Sans"/>
                <a:cs typeface="Open Sans"/>
                <a:sym typeface="Open Sans"/>
              </a:rPr>
              <a:t>Programma di cooperazione</a:t>
            </a:r>
            <a:endParaRPr/>
          </a:p>
          <a:p>
            <a:pPr marL="0" marR="0" lvl="0" indent="0" algn="l" rtl="0">
              <a:spcBef>
                <a:spcPts val="0"/>
              </a:spcBef>
              <a:spcAft>
                <a:spcPts val="0"/>
              </a:spcAft>
              <a:buNone/>
            </a:pPr>
            <a:r>
              <a:rPr lang="it-IT" sz="1800" b="1">
                <a:solidFill>
                  <a:schemeClr val="lt1"/>
                </a:solidFill>
                <a:latin typeface="Open Sans"/>
                <a:ea typeface="Open Sans"/>
                <a:cs typeface="Open Sans"/>
                <a:sym typeface="Open Sans"/>
              </a:rPr>
              <a:t>2021-2027</a:t>
            </a:r>
            <a:endParaRPr sz="1800">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body" idx="1"/>
          </p:nvPr>
        </p:nvSpPr>
        <p:spPr>
          <a:xfrm>
            <a:off x="648000" y="3060000"/>
            <a:ext cx="10980000" cy="23400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8"/>
          <p:cNvSpPr txBox="1">
            <a:spLocks noGrp="1"/>
          </p:cNvSpPr>
          <p:nvPr>
            <p:ph type="title"/>
          </p:nvPr>
        </p:nvSpPr>
        <p:spPr>
          <a:xfrm>
            <a:off x="648000" y="2160000"/>
            <a:ext cx="10980000" cy="720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rgbClr val="0AA9DC"/>
              </a:buClr>
              <a:buSzPts val="4400"/>
              <a:buFont typeface="Arial"/>
              <a:buNone/>
              <a:defRPr sz="4400" b="0" i="0" u="none" strike="noStrike" cap="none">
                <a:solidFill>
                  <a:srgbClr val="0AA9D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8"/>
          <p:cNvSpPr/>
          <p:nvPr/>
        </p:nvSpPr>
        <p:spPr>
          <a:xfrm>
            <a:off x="0" y="5904000"/>
            <a:ext cx="12192000" cy="954000"/>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 name="Google Shape;32;p8"/>
          <p:cNvPicPr preferRelativeResize="0"/>
          <p:nvPr/>
        </p:nvPicPr>
        <p:blipFill rotWithShape="1">
          <a:blip r:embed="rId7">
            <a:alphaModFix/>
          </a:blip>
          <a:srcRect/>
          <a:stretch/>
        </p:blipFill>
        <p:spPr>
          <a:xfrm>
            <a:off x="9400667" y="6048000"/>
            <a:ext cx="2227333" cy="662180"/>
          </a:xfrm>
          <a:prstGeom prst="rect">
            <a:avLst/>
          </a:prstGeom>
          <a:noFill/>
          <a:ln>
            <a:noFill/>
          </a:ln>
        </p:spPr>
      </p:pic>
      <p:sp>
        <p:nvSpPr>
          <p:cNvPr id="33" name="Google Shape;33;p8"/>
          <p:cNvSpPr txBox="1"/>
          <p:nvPr/>
        </p:nvSpPr>
        <p:spPr>
          <a:xfrm>
            <a:off x="555116" y="6002280"/>
            <a:ext cx="547116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Interreg VI – A Italia - Österreich</a:t>
            </a:r>
            <a:br>
              <a:rPr lang="it-IT" sz="1400" b="1">
                <a:solidFill>
                  <a:schemeClr val="lt1"/>
                </a:solidFill>
                <a:latin typeface="Open Sans"/>
                <a:ea typeface="Open Sans"/>
                <a:cs typeface="Open Sans"/>
                <a:sym typeface="Open Sans"/>
              </a:rPr>
            </a:br>
            <a:r>
              <a:rPr lang="it-IT" sz="1400" b="1">
                <a:solidFill>
                  <a:schemeClr val="lt1"/>
                </a:solidFill>
                <a:latin typeface="Open Sans"/>
                <a:ea typeface="Open Sans"/>
                <a:cs typeface="Open Sans"/>
                <a:sym typeface="Open Sans"/>
              </a:rPr>
              <a:t>Kooperationsprogramm | Programma di cooperazione</a:t>
            </a:r>
            <a:endParaRPr/>
          </a:p>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2021-2027</a:t>
            </a:r>
            <a:endParaRPr sz="1400">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vocal.media/earth/global-warming-causes-effects-and-solutions-to-save-our-planet-5wg509x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carboncommunity.org/carbon-community-updates/trees-and-carb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zz0Ub6_Pllw?feature=oembed" TargetMode="Externa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
          <p:cNvPicPr preferRelativeResize="0"/>
          <p:nvPr/>
        </p:nvPicPr>
        <p:blipFill rotWithShape="1">
          <a:blip r:embed="rId3">
            <a:alphaModFix/>
          </a:blip>
          <a:srcRect/>
          <a:stretch/>
        </p:blipFill>
        <p:spPr>
          <a:xfrm>
            <a:off x="0" y="-49116"/>
            <a:ext cx="12280392" cy="5648980"/>
          </a:xfrm>
          <a:prstGeom prst="rect">
            <a:avLst/>
          </a:prstGeom>
          <a:noFill/>
          <a:ln>
            <a:noFill/>
          </a:ln>
        </p:spPr>
      </p:pic>
      <p:sp>
        <p:nvSpPr>
          <p:cNvPr id="102" name="Google Shape;102;p1"/>
          <p:cNvSpPr/>
          <p:nvPr/>
        </p:nvSpPr>
        <p:spPr>
          <a:xfrm>
            <a:off x="0" y="5568696"/>
            <a:ext cx="12280392" cy="1755647"/>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1"/>
          <p:cNvSpPr txBox="1">
            <a:spLocks noGrp="1"/>
          </p:cNvSpPr>
          <p:nvPr>
            <p:ph type="title"/>
          </p:nvPr>
        </p:nvSpPr>
        <p:spPr>
          <a:xfrm>
            <a:off x="2660904" y="1663361"/>
            <a:ext cx="8400386" cy="305137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FFFFFF"/>
              </a:buClr>
              <a:buSzPts val="4800"/>
              <a:buFont typeface="Open Sans"/>
              <a:buNone/>
            </a:pPr>
            <a:r>
              <a:rPr lang="it-IT" sz="4800" b="1" dirty="0">
                <a:latin typeface="+mn-lt"/>
                <a:ea typeface="Open Sans"/>
                <a:cs typeface="Open Sans"/>
                <a:sym typeface="Open Sans"/>
              </a:rPr>
              <a:t>EDU-CIRC</a:t>
            </a:r>
            <a:br>
              <a:rPr lang="it-IT" sz="4800" b="1" dirty="0">
                <a:latin typeface="+mn-lt"/>
                <a:ea typeface="Open Sans"/>
                <a:cs typeface="Open Sans"/>
                <a:sym typeface="Open Sans"/>
              </a:rPr>
            </a:br>
            <a:r>
              <a:rPr lang="it-IT" sz="2400" b="1" dirty="0">
                <a:latin typeface="+mn-lt"/>
                <a:ea typeface="Open Sans"/>
                <a:cs typeface="Open Sans"/>
                <a:sym typeface="Open Sans"/>
              </a:rPr>
              <a:t>Rete transfrontaliera per la formazione sull’economia circolare e la decarbonizzazione nella produzione</a:t>
            </a:r>
            <a:br>
              <a:rPr lang="it-IT" sz="2400" b="1" dirty="0">
                <a:latin typeface="+mn-lt"/>
                <a:ea typeface="Open Sans"/>
                <a:cs typeface="Open Sans"/>
                <a:sym typeface="Open Sans"/>
              </a:rPr>
            </a:br>
            <a:br>
              <a:rPr lang="it-IT" sz="2400" b="1" dirty="0">
                <a:latin typeface="+mn-lt"/>
                <a:ea typeface="Open Sans"/>
                <a:cs typeface="Open Sans"/>
                <a:sym typeface="Open Sans"/>
              </a:rPr>
            </a:br>
            <a:r>
              <a:rPr lang="it-IT" sz="2400" b="1" dirty="0">
                <a:latin typeface="+mn-lt"/>
                <a:ea typeface="Open Sans"/>
                <a:cs typeface="Open Sans"/>
                <a:sym typeface="Open Sans"/>
              </a:rPr>
              <a:t>Grenzübergreifendes Netzwerk zur Aus- und Weiterbildung in Kreislaufwirtschaft und Dekarbonisierung in der Produktion</a:t>
            </a:r>
            <a:endParaRPr sz="2400" b="1" dirty="0">
              <a:latin typeface="+mn-lt"/>
              <a:ea typeface="Open Sans"/>
              <a:cs typeface="Open Sans"/>
              <a:sym typeface="Open Sans"/>
            </a:endParaRPr>
          </a:p>
        </p:txBody>
      </p:sp>
      <p:pic>
        <p:nvPicPr>
          <p:cNvPr id="104" name="Google Shape;104;p1"/>
          <p:cNvPicPr preferRelativeResize="0"/>
          <p:nvPr/>
        </p:nvPicPr>
        <p:blipFill rotWithShape="1">
          <a:blip r:embed="rId4">
            <a:alphaModFix/>
          </a:blip>
          <a:srcRect/>
          <a:stretch/>
        </p:blipFill>
        <p:spPr>
          <a:xfrm>
            <a:off x="629712" y="5709094"/>
            <a:ext cx="3280117" cy="975170"/>
          </a:xfrm>
          <a:prstGeom prst="rect">
            <a:avLst/>
          </a:prstGeom>
          <a:noFill/>
          <a:ln>
            <a:noFill/>
          </a:ln>
        </p:spPr>
      </p:pic>
      <p:sp>
        <p:nvSpPr>
          <p:cNvPr id="105" name="Google Shape;105;p1"/>
          <p:cNvSpPr txBox="1"/>
          <p:nvPr/>
        </p:nvSpPr>
        <p:spPr>
          <a:xfrm>
            <a:off x="555116" y="549367"/>
            <a:ext cx="54711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chemeClr val="lt1"/>
                </a:solidFill>
                <a:latin typeface="Open Sans"/>
                <a:ea typeface="Open Sans"/>
                <a:cs typeface="Open Sans"/>
                <a:sym typeface="Open Sans"/>
              </a:rPr>
              <a:t>Interreg VI – A Italia - Österreich</a:t>
            </a:r>
            <a:endParaRPr sz="2400">
              <a:solidFill>
                <a:schemeClr val="lt1"/>
              </a:solidFill>
              <a:latin typeface="Open Sans"/>
              <a:ea typeface="Open Sans"/>
              <a:cs typeface="Open Sans"/>
              <a:sym typeface="Open Sans"/>
            </a:endParaRPr>
          </a:p>
        </p:txBody>
      </p:sp>
      <p:sp>
        <p:nvSpPr>
          <p:cNvPr id="106" name="Google Shape;106;p1"/>
          <p:cNvSpPr txBox="1"/>
          <p:nvPr/>
        </p:nvSpPr>
        <p:spPr>
          <a:xfrm>
            <a:off x="9025128" y="5654231"/>
            <a:ext cx="27157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a:solidFill>
                  <a:schemeClr val="lt1"/>
                </a:solidFill>
                <a:latin typeface="Open Sans"/>
                <a:ea typeface="Open Sans"/>
                <a:cs typeface="Open Sans"/>
                <a:sym typeface="Open Sans"/>
              </a:rPr>
              <a:t>Europa noch näher</a:t>
            </a:r>
            <a:br>
              <a:rPr lang="it-IT" sz="1800" b="1">
                <a:solidFill>
                  <a:schemeClr val="lt1"/>
                </a:solidFill>
                <a:latin typeface="Open Sans"/>
                <a:ea typeface="Open Sans"/>
                <a:cs typeface="Open Sans"/>
                <a:sym typeface="Open Sans"/>
              </a:rPr>
            </a:br>
            <a:r>
              <a:rPr lang="it-IT" sz="1800" b="1">
                <a:solidFill>
                  <a:schemeClr val="lt1"/>
                </a:solidFill>
                <a:latin typeface="Open Sans"/>
                <a:ea typeface="Open Sans"/>
                <a:cs typeface="Open Sans"/>
                <a:sym typeface="Open Sans"/>
              </a:rPr>
              <a:t>Un’Europa più vicina</a:t>
            </a:r>
            <a:endParaRPr sz="1800">
              <a:solidFill>
                <a:schemeClr val="lt1"/>
              </a:solidFill>
              <a:latin typeface="Open Sans"/>
              <a:ea typeface="Open Sans"/>
              <a:cs typeface="Open Sans"/>
              <a:sym typeface="Open Sans"/>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AA2150EC-2573-427E-BDA2-92442EC20F95}"/>
              </a:ext>
            </a:extLst>
          </p:cNvPr>
          <p:cNvSpPr txBox="1">
            <a:spLocks/>
          </p:cNvSpPr>
          <p:nvPr/>
        </p:nvSpPr>
        <p:spPr>
          <a:xfrm>
            <a:off x="648000" y="648000"/>
            <a:ext cx="10980000" cy="720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AA9DC"/>
              </a:buClr>
              <a:buSzPts val="1800"/>
              <a:buFont typeface="Arial"/>
              <a:buNone/>
              <a:defRPr sz="44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References</a:t>
            </a:r>
          </a:p>
        </p:txBody>
      </p:sp>
      <p:sp>
        <p:nvSpPr>
          <p:cNvPr id="5" name="TextBox 4">
            <a:extLst>
              <a:ext uri="{FF2B5EF4-FFF2-40B4-BE49-F238E27FC236}">
                <a16:creationId xmlns:a16="http://schemas.microsoft.com/office/drawing/2014/main" id="{C391AD79-15ED-4757-B7FE-050AD6FE6C27}"/>
              </a:ext>
            </a:extLst>
          </p:cNvPr>
          <p:cNvSpPr txBox="1"/>
          <p:nvPr/>
        </p:nvSpPr>
        <p:spPr>
          <a:xfrm>
            <a:off x="648000" y="1368000"/>
            <a:ext cx="10896000" cy="4093428"/>
          </a:xfrm>
          <a:prstGeom prst="rect">
            <a:avLst/>
          </a:prstGeom>
          <a:noFill/>
        </p:spPr>
        <p:txBody>
          <a:bodyPr wrap="square">
            <a:spAutoFit/>
          </a:bodyPr>
          <a:lstStyle/>
          <a:p>
            <a:pPr marL="342900" indent="-342900">
              <a:buFont typeface="Arial" panose="020B0604020202020204" pitchFamily="34" charset="0"/>
              <a:buChar char="•"/>
            </a:pPr>
            <a:r>
              <a:rPr lang="en-US" sz="2000" dirty="0" err="1"/>
              <a:t>Hidayatullah</a:t>
            </a:r>
            <a:r>
              <a:rPr lang="en-US" sz="2000" dirty="0"/>
              <a:t>, M. (n.d.). Global warming: Causes, effects, and solutions to save our planet. Vocal Media.</a:t>
            </a:r>
            <a:br>
              <a:rPr lang="en-US" sz="2000" dirty="0"/>
            </a:br>
            <a:r>
              <a:rPr lang="en-US" sz="2000" dirty="0">
                <a:hlinkClick r:id="rId3">
                  <a:extLst>
                    <a:ext uri="{A12FA001-AC4F-418D-AE19-62706E023703}">
                      <ahyp:hlinkClr xmlns:ahyp="http://schemas.microsoft.com/office/drawing/2018/hyperlinkcolor" val="tx"/>
                    </a:ext>
                  </a:extLst>
                </a:hlinkClick>
              </a:rPr>
              <a:t>https://vocal.media/earth/global-warming-causes-effects-and-solutions-to-save-our-planet-5wg509xl</a:t>
            </a:r>
            <a:endParaRPr lang="en-US" sz="2000" dirty="0"/>
          </a:p>
          <a:p>
            <a:pPr marL="342900" indent="-342900">
              <a:buFont typeface="Arial" panose="020B0604020202020204" pitchFamily="34" charset="0"/>
              <a:buChar char="•"/>
            </a:pPr>
            <a:r>
              <a:rPr lang="en-US" sz="2000" dirty="0"/>
              <a:t>Turner &amp; Townsend. (2022, September 13). Mass timber: Reducing carbon in the built environment. Retrieved from Turner &amp; Townsend website</a:t>
            </a:r>
          </a:p>
          <a:p>
            <a:pPr marL="342900" indent="-342900">
              <a:buFont typeface="Arial" panose="020B0604020202020204" pitchFamily="34" charset="0"/>
              <a:buChar char="•"/>
            </a:pPr>
            <a:r>
              <a:rPr lang="en-US" sz="2000" dirty="0"/>
              <a:t>The Carbon Community. (n.d.). Trees and Carbon. The Carbon Community. </a:t>
            </a:r>
            <a:r>
              <a:rPr lang="en-US" sz="2000" dirty="0">
                <a:hlinkClick r:id="rId4">
                  <a:extLst>
                    <a:ext uri="{A12FA001-AC4F-418D-AE19-62706E023703}">
                      <ahyp:hlinkClr xmlns:ahyp="http://schemas.microsoft.com/office/drawing/2018/hyperlinkcolor" val="tx"/>
                    </a:ext>
                  </a:extLst>
                </a:hlinkClick>
              </a:rPr>
              <a:t>https://www.carboncommunity.org/carbon-community-updates/trees-and-carbon</a:t>
            </a:r>
            <a:endParaRPr lang="en-US" sz="2000" dirty="0"/>
          </a:p>
          <a:p>
            <a:pPr marL="342900" indent="-342900">
              <a:buFont typeface="Arial" panose="020B0604020202020204" pitchFamily="34" charset="0"/>
              <a:buChar char="•"/>
            </a:pPr>
            <a:r>
              <a:rPr lang="en-US" sz="2000" dirty="0" err="1"/>
              <a:t>Geng</a:t>
            </a:r>
            <a:r>
              <a:rPr lang="en-US" sz="2000" dirty="0"/>
              <a:t>, A., Yang, H., Chen, J., &amp; Hong, Y. (2017). Review of carbon storage function of harvested wood products and the potential of wood substitution in greenhouse gas mitigation. Forest Policy and Economics, 85(P1), 192–200. https://doi.org/10.1016/j.forpol.2017.08.007</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52957977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rkshop Reports">
            <a:extLst>
              <a:ext uri="{FF2B5EF4-FFF2-40B4-BE49-F238E27FC236}">
                <a16:creationId xmlns:a16="http://schemas.microsoft.com/office/drawing/2014/main" id="{7DFC3790-15EA-49DE-8957-85DE4D35F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343" y="381568"/>
            <a:ext cx="7007314" cy="514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0889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2F83A0AD-FFE3-4BD6-8713-87D406615388}"/>
              </a:ext>
            </a:extLst>
          </p:cNvPr>
          <p:cNvSpPr txBox="1">
            <a:spLocks/>
          </p:cNvSpPr>
          <p:nvPr/>
        </p:nvSpPr>
        <p:spPr>
          <a:xfrm>
            <a:off x="648000" y="648000"/>
            <a:ext cx="10980000" cy="720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AA9DC"/>
              </a:buClr>
              <a:buSzPts val="1800"/>
              <a:buFont typeface="Arial"/>
              <a:buNone/>
              <a:defRPr sz="44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Activity: Produce CLT panel</a:t>
            </a:r>
          </a:p>
        </p:txBody>
      </p:sp>
      <p:sp>
        <p:nvSpPr>
          <p:cNvPr id="8" name="TextBox 7">
            <a:extLst>
              <a:ext uri="{FF2B5EF4-FFF2-40B4-BE49-F238E27FC236}">
                <a16:creationId xmlns:a16="http://schemas.microsoft.com/office/drawing/2014/main" id="{FA6F8CFA-AC96-4843-9B38-DB89989DF087}"/>
              </a:ext>
            </a:extLst>
          </p:cNvPr>
          <p:cNvSpPr txBox="1"/>
          <p:nvPr/>
        </p:nvSpPr>
        <p:spPr>
          <a:xfrm>
            <a:off x="648000" y="2299944"/>
            <a:ext cx="8321040" cy="3076548"/>
          </a:xfrm>
          <a:prstGeom prst="rect">
            <a:avLst/>
          </a:prstGeom>
          <a:noFill/>
        </p:spPr>
        <p:txBody>
          <a:bodyPr wrap="square" rtlCol="0">
            <a:spAutoFit/>
          </a:bodyPr>
          <a:lstStyle/>
          <a:p>
            <a:pPr>
              <a:lnSpc>
                <a:spcPct val="150000"/>
              </a:lnSpc>
            </a:pPr>
            <a:r>
              <a:rPr lang="en-US" sz="2200" b="1" dirty="0"/>
              <a:t>Materials</a:t>
            </a:r>
          </a:p>
          <a:p>
            <a:pPr marL="342900" indent="-342900">
              <a:lnSpc>
                <a:spcPct val="150000"/>
              </a:lnSpc>
              <a:buFont typeface="Arial" panose="020B0604020202020204" pitchFamily="34" charset="0"/>
              <a:buChar char="•"/>
            </a:pPr>
            <a:r>
              <a:rPr lang="en-US" sz="2200" dirty="0"/>
              <a:t>Wood stick set</a:t>
            </a:r>
          </a:p>
          <a:p>
            <a:pPr marL="342900" indent="-342900">
              <a:lnSpc>
                <a:spcPct val="150000"/>
              </a:lnSpc>
              <a:buFont typeface="Arial" panose="020B0604020202020204" pitchFamily="34" charset="0"/>
              <a:buChar char="•"/>
            </a:pPr>
            <a:r>
              <a:rPr lang="en-US" sz="2200" dirty="0"/>
              <a:t>White PVA wood glue (we can use bio-glue of Victor’s workshop and explain it shortly)</a:t>
            </a:r>
          </a:p>
          <a:p>
            <a:pPr marL="342900" indent="-342900">
              <a:lnSpc>
                <a:spcPct val="150000"/>
              </a:lnSpc>
              <a:buFont typeface="Arial" panose="020B0604020202020204" pitchFamily="34" charset="0"/>
              <a:buChar char="•"/>
            </a:pPr>
            <a:r>
              <a:rPr lang="en-US" sz="2200" dirty="0"/>
              <a:t>Carpenter’s Vice or hand vice stock (or books for pressing)</a:t>
            </a:r>
          </a:p>
          <a:p>
            <a:pPr>
              <a:lnSpc>
                <a:spcPct val="150000"/>
              </a:lnSpc>
            </a:pPr>
            <a:endParaRPr lang="en-US" sz="2200" dirty="0"/>
          </a:p>
        </p:txBody>
      </p:sp>
      <p:pic>
        <p:nvPicPr>
          <p:cNvPr id="2050" name="Picture 2">
            <a:extLst>
              <a:ext uri="{FF2B5EF4-FFF2-40B4-BE49-F238E27FC236}">
                <a16:creationId xmlns:a16="http://schemas.microsoft.com/office/drawing/2014/main" id="{F956FC7E-755A-47C3-B229-AA650E34E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440" y="180618"/>
            <a:ext cx="359156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rpenter vise hi-res stock photography and images - Alamy">
            <a:extLst>
              <a:ext uri="{FF2B5EF4-FFF2-40B4-BE49-F238E27FC236}">
                <a16:creationId xmlns:a16="http://schemas.microsoft.com/office/drawing/2014/main" id="{15B15A8C-3355-49DD-B610-67D1857AB8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34" t="11497" r="23646" b="13436"/>
          <a:stretch/>
        </p:blipFill>
        <p:spPr bwMode="auto">
          <a:xfrm rot="11219041">
            <a:off x="10616818" y="2714487"/>
            <a:ext cx="1230272" cy="30039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uper Glue 50g - Alcolin">
            <a:extLst>
              <a:ext uri="{FF2B5EF4-FFF2-40B4-BE49-F238E27FC236}">
                <a16:creationId xmlns:a16="http://schemas.microsoft.com/office/drawing/2014/main" id="{0723AF9D-1E7A-45CE-894C-60FA914341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910" r="29631"/>
          <a:stretch/>
        </p:blipFill>
        <p:spPr bwMode="auto">
          <a:xfrm rot="21028638">
            <a:off x="8728438" y="3513521"/>
            <a:ext cx="89408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03656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668F12-19E3-4CDF-A7DA-40B823D1D3C8}"/>
              </a:ext>
            </a:extLst>
          </p:cNvPr>
          <p:cNvSpPr txBox="1"/>
          <p:nvPr/>
        </p:nvSpPr>
        <p:spPr>
          <a:xfrm>
            <a:off x="648000" y="2144641"/>
            <a:ext cx="7788822" cy="2568717"/>
          </a:xfrm>
          <a:prstGeom prst="rect">
            <a:avLst/>
          </a:prstGeom>
          <a:noFill/>
        </p:spPr>
        <p:txBody>
          <a:bodyPr wrap="square">
            <a:spAutoFit/>
          </a:bodyPr>
          <a:lstStyle/>
          <a:p>
            <a:pPr>
              <a:lnSpc>
                <a:spcPct val="150000"/>
              </a:lnSpc>
            </a:pPr>
            <a:r>
              <a:rPr lang="en-US" sz="2200" b="1" dirty="0"/>
              <a:t>Procedure</a:t>
            </a:r>
          </a:p>
          <a:p>
            <a:pPr marL="342900" indent="-342900">
              <a:lnSpc>
                <a:spcPct val="150000"/>
              </a:lnSpc>
              <a:buFont typeface="Arial" panose="020B0604020202020204" pitchFamily="34" charset="0"/>
              <a:buChar char="•"/>
            </a:pPr>
            <a:r>
              <a:rPr lang="en-US" sz="2200" dirty="0"/>
              <a:t>Students line up 5 sticks side by side to form one layer.</a:t>
            </a:r>
          </a:p>
          <a:p>
            <a:pPr marL="342900" indent="-342900">
              <a:lnSpc>
                <a:spcPct val="150000"/>
              </a:lnSpc>
              <a:buFont typeface="Arial" panose="020B0604020202020204" pitchFamily="34" charset="0"/>
              <a:buChar char="•"/>
            </a:pPr>
            <a:r>
              <a:rPr lang="en-US" sz="2200" dirty="0"/>
              <a:t>Apply glue, then place a second layer </a:t>
            </a:r>
            <a:r>
              <a:rPr lang="en-US" sz="2200" b="1" dirty="0"/>
              <a:t>at 90°</a:t>
            </a:r>
            <a:r>
              <a:rPr lang="en-US" sz="2200" dirty="0"/>
              <a:t> to the first.</a:t>
            </a:r>
          </a:p>
          <a:p>
            <a:pPr marL="342900" indent="-342900">
              <a:lnSpc>
                <a:spcPct val="150000"/>
              </a:lnSpc>
              <a:buFont typeface="Arial" panose="020B0604020202020204" pitchFamily="34" charset="0"/>
              <a:buChar char="•"/>
            </a:pPr>
            <a:r>
              <a:rPr lang="en-US" sz="2200" dirty="0"/>
              <a:t>Build 3-4 layers, press with hand vice stock or place a small weight on top, and let it dry.</a:t>
            </a:r>
          </a:p>
        </p:txBody>
      </p:sp>
      <p:sp>
        <p:nvSpPr>
          <p:cNvPr id="4" name="Title 9">
            <a:extLst>
              <a:ext uri="{FF2B5EF4-FFF2-40B4-BE49-F238E27FC236}">
                <a16:creationId xmlns:a16="http://schemas.microsoft.com/office/drawing/2014/main" id="{44B90B5F-2B4E-4983-AA08-3706991BD421}"/>
              </a:ext>
            </a:extLst>
          </p:cNvPr>
          <p:cNvSpPr txBox="1">
            <a:spLocks/>
          </p:cNvSpPr>
          <p:nvPr/>
        </p:nvSpPr>
        <p:spPr>
          <a:xfrm>
            <a:off x="648000" y="648000"/>
            <a:ext cx="10980000" cy="720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AA9DC"/>
              </a:buClr>
              <a:buSzPts val="1800"/>
              <a:buFont typeface="Arial"/>
              <a:buNone/>
              <a:defRPr sz="44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Activity: Produce CLT panel</a:t>
            </a:r>
          </a:p>
        </p:txBody>
      </p:sp>
      <p:pic>
        <p:nvPicPr>
          <p:cNvPr id="5" name="Picture 4" descr="Timber Construction Using CLT | Reid Middleton">
            <a:extLst>
              <a:ext uri="{FF2B5EF4-FFF2-40B4-BE49-F238E27FC236}">
                <a16:creationId xmlns:a16="http://schemas.microsoft.com/office/drawing/2014/main" id="{4A0F28E8-72E2-4158-B4F2-CB9AC9A04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180" y="2017852"/>
            <a:ext cx="3767910" cy="2822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99868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172C5D-6AC3-4242-9E76-BAC02F458AC2}"/>
              </a:ext>
            </a:extLst>
          </p:cNvPr>
          <p:cNvSpPr txBox="1"/>
          <p:nvPr/>
        </p:nvSpPr>
        <p:spPr>
          <a:xfrm>
            <a:off x="606000" y="2213685"/>
            <a:ext cx="10980000" cy="1881990"/>
          </a:xfrm>
          <a:prstGeom prst="rect">
            <a:avLst/>
          </a:prstGeom>
          <a:noFill/>
        </p:spPr>
        <p:txBody>
          <a:bodyPr wrap="square">
            <a:spAutoFit/>
          </a:bodyPr>
          <a:lstStyle/>
          <a:p>
            <a:pPr>
              <a:lnSpc>
                <a:spcPct val="150000"/>
              </a:lnSpc>
            </a:pPr>
            <a:r>
              <a:rPr lang="en-US" sz="2000" b="1" dirty="0"/>
              <a:t>Test</a:t>
            </a:r>
          </a:p>
          <a:p>
            <a:pPr>
              <a:lnSpc>
                <a:spcPct val="150000"/>
              </a:lnSpc>
              <a:buFont typeface="Arial" panose="020B0604020202020204" pitchFamily="34" charset="0"/>
              <a:buChar char="•"/>
            </a:pPr>
            <a:r>
              <a:rPr lang="en-US" sz="2000" dirty="0"/>
              <a:t>Compare a single stick and the “CLT panel.” How to do it??</a:t>
            </a:r>
          </a:p>
          <a:p>
            <a:pPr>
              <a:lnSpc>
                <a:spcPct val="150000"/>
              </a:lnSpc>
            </a:pPr>
            <a:endParaRPr lang="en-US" sz="2000" dirty="0"/>
          </a:p>
          <a:p>
            <a:pPr>
              <a:lnSpc>
                <a:spcPct val="150000"/>
              </a:lnSpc>
              <a:buFont typeface="Arial" panose="020B0604020202020204" pitchFamily="34" charset="0"/>
              <a:buChar char="•"/>
            </a:pPr>
            <a:r>
              <a:rPr lang="en-US" sz="2000" dirty="0"/>
              <a:t>This visually demonstrates that cross-lamination increases stiffness/strength.</a:t>
            </a:r>
          </a:p>
        </p:txBody>
      </p:sp>
      <p:sp>
        <p:nvSpPr>
          <p:cNvPr id="6" name="Title 9">
            <a:extLst>
              <a:ext uri="{FF2B5EF4-FFF2-40B4-BE49-F238E27FC236}">
                <a16:creationId xmlns:a16="http://schemas.microsoft.com/office/drawing/2014/main" id="{1F9F65E6-4D85-483E-8035-8ED51BDAE06D}"/>
              </a:ext>
            </a:extLst>
          </p:cNvPr>
          <p:cNvSpPr txBox="1">
            <a:spLocks/>
          </p:cNvSpPr>
          <p:nvPr/>
        </p:nvSpPr>
        <p:spPr>
          <a:xfrm>
            <a:off x="648000" y="648000"/>
            <a:ext cx="10980000" cy="720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AA9DC"/>
              </a:buClr>
              <a:buSzPts val="1800"/>
              <a:buFont typeface="Arial"/>
              <a:buNone/>
              <a:defRPr sz="44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Activity: Test CLT panel</a:t>
            </a:r>
          </a:p>
        </p:txBody>
      </p:sp>
    </p:spTree>
    <p:extLst>
      <p:ext uri="{BB962C8B-B14F-4D97-AF65-F5344CB8AC3E}">
        <p14:creationId xmlns:p14="http://schemas.microsoft.com/office/powerpoint/2010/main" val="324961371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rkshop Reports">
            <a:extLst>
              <a:ext uri="{FF2B5EF4-FFF2-40B4-BE49-F238E27FC236}">
                <a16:creationId xmlns:a16="http://schemas.microsoft.com/office/drawing/2014/main" id="{7DFC3790-15EA-49DE-8957-85DE4D35F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343" y="381568"/>
            <a:ext cx="7007314" cy="514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35444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9D396CF3-38D8-4587-A87B-EAAA70A9D4B9}"/>
              </a:ext>
            </a:extLst>
          </p:cNvPr>
          <p:cNvSpPr txBox="1">
            <a:spLocks/>
          </p:cNvSpPr>
          <p:nvPr/>
        </p:nvSpPr>
        <p:spPr>
          <a:xfrm>
            <a:off x="648000" y="648000"/>
            <a:ext cx="10980000" cy="720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AA9DC"/>
              </a:buClr>
              <a:buSzPts val="1800"/>
              <a:buFont typeface="Arial"/>
              <a:buNone/>
              <a:defRPr sz="44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Activity Idea 2: Redesign with wood</a:t>
            </a:r>
          </a:p>
        </p:txBody>
      </p:sp>
      <p:sp>
        <p:nvSpPr>
          <p:cNvPr id="5" name="TextBox 4">
            <a:extLst>
              <a:ext uri="{FF2B5EF4-FFF2-40B4-BE49-F238E27FC236}">
                <a16:creationId xmlns:a16="http://schemas.microsoft.com/office/drawing/2014/main" id="{5E6E1E85-ADE2-427A-9C8A-8072EC2A0698}"/>
              </a:ext>
            </a:extLst>
          </p:cNvPr>
          <p:cNvSpPr txBox="1"/>
          <p:nvPr/>
        </p:nvSpPr>
        <p:spPr>
          <a:xfrm>
            <a:off x="648000" y="1368000"/>
            <a:ext cx="5216772" cy="4190314"/>
          </a:xfrm>
          <a:prstGeom prst="rect">
            <a:avLst/>
          </a:prstGeom>
          <a:noFill/>
        </p:spPr>
        <p:txBody>
          <a:bodyPr wrap="square">
            <a:spAutoFit/>
          </a:bodyPr>
          <a:lstStyle/>
          <a:p>
            <a:pPr>
              <a:lnSpc>
                <a:spcPct val="150000"/>
              </a:lnSpc>
            </a:pPr>
            <a:r>
              <a:rPr lang="en-US" sz="2000" b="1" dirty="0"/>
              <a:t>Preparation</a:t>
            </a:r>
          </a:p>
          <a:p>
            <a:pPr>
              <a:lnSpc>
                <a:spcPct val="150000"/>
              </a:lnSpc>
              <a:buFont typeface="Arial" panose="020B0604020202020204" pitchFamily="34" charset="0"/>
              <a:buChar char="•"/>
            </a:pPr>
            <a:r>
              <a:rPr lang="en-US" sz="2000" dirty="0"/>
              <a:t>Provide small wooden pieces of different sizes (sticks, blocks, slats, etc.).</a:t>
            </a:r>
          </a:p>
          <a:p>
            <a:pPr>
              <a:lnSpc>
                <a:spcPct val="150000"/>
              </a:lnSpc>
            </a:pPr>
            <a:endParaRPr lang="en-US" sz="2000" dirty="0"/>
          </a:p>
          <a:p>
            <a:pPr>
              <a:lnSpc>
                <a:spcPct val="150000"/>
              </a:lnSpc>
              <a:buFont typeface="Arial" panose="020B0604020202020204" pitchFamily="34" charset="0"/>
              <a:buChar char="•"/>
            </a:pPr>
            <a:r>
              <a:rPr lang="en-US" sz="2000" dirty="0"/>
              <a:t>Safe glue (PVA) and, if needed, rubber bands or clothespins for fixing.</a:t>
            </a:r>
          </a:p>
          <a:p>
            <a:pPr>
              <a:lnSpc>
                <a:spcPct val="150000"/>
              </a:lnSpc>
            </a:pPr>
            <a:endParaRPr lang="en-US" sz="2000" dirty="0"/>
          </a:p>
          <a:p>
            <a:pPr>
              <a:lnSpc>
                <a:spcPct val="150000"/>
              </a:lnSpc>
              <a:buFont typeface="Arial" panose="020B0604020202020204" pitchFamily="34" charset="0"/>
              <a:buChar char="•"/>
            </a:pPr>
            <a:r>
              <a:rPr lang="en-US" sz="2000" dirty="0"/>
              <a:t>Small pieces of sandpaper so students can smooth the edges if they like.</a:t>
            </a:r>
          </a:p>
        </p:txBody>
      </p:sp>
      <p:sp>
        <p:nvSpPr>
          <p:cNvPr id="7" name="TextBox 6">
            <a:extLst>
              <a:ext uri="{FF2B5EF4-FFF2-40B4-BE49-F238E27FC236}">
                <a16:creationId xmlns:a16="http://schemas.microsoft.com/office/drawing/2014/main" id="{B5EBD409-96E1-422B-B429-4AF4CD45157A}"/>
              </a:ext>
            </a:extLst>
          </p:cNvPr>
          <p:cNvSpPr txBox="1"/>
          <p:nvPr/>
        </p:nvSpPr>
        <p:spPr>
          <a:xfrm>
            <a:off x="6327230" y="1475721"/>
            <a:ext cx="5216770" cy="4190314"/>
          </a:xfrm>
          <a:prstGeom prst="rect">
            <a:avLst/>
          </a:prstGeom>
          <a:noFill/>
        </p:spPr>
        <p:txBody>
          <a:bodyPr wrap="square">
            <a:spAutoFit/>
          </a:bodyPr>
          <a:lstStyle/>
          <a:p>
            <a:pPr>
              <a:lnSpc>
                <a:spcPct val="150000"/>
              </a:lnSpc>
            </a:pPr>
            <a:r>
              <a:rPr lang="en-US" sz="2000" b="1" dirty="0"/>
              <a:t>Process</a:t>
            </a:r>
          </a:p>
          <a:p>
            <a:pPr>
              <a:lnSpc>
                <a:spcPct val="150000"/>
              </a:lnSpc>
              <a:buFont typeface="+mj-lt"/>
              <a:buAutoNum type="arabicPeriod"/>
            </a:pPr>
            <a:r>
              <a:rPr lang="en-US" sz="2000" dirty="0"/>
              <a:t>Students first sketch their idea on paper.</a:t>
            </a:r>
          </a:p>
          <a:p>
            <a:pPr>
              <a:lnSpc>
                <a:spcPct val="150000"/>
              </a:lnSpc>
            </a:pPr>
            <a:endParaRPr lang="en-US" sz="2000" dirty="0"/>
          </a:p>
          <a:p>
            <a:pPr>
              <a:lnSpc>
                <a:spcPct val="150000"/>
              </a:lnSpc>
            </a:pPr>
            <a:r>
              <a:rPr lang="en-US" sz="2000" dirty="0"/>
              <a:t>2. Using the wooden pieces and glue, they assemble their chosen product.</a:t>
            </a:r>
          </a:p>
          <a:p>
            <a:pPr>
              <a:lnSpc>
                <a:spcPct val="150000"/>
              </a:lnSpc>
            </a:pPr>
            <a:endParaRPr lang="en-US" sz="2000" dirty="0"/>
          </a:p>
          <a:p>
            <a:pPr>
              <a:lnSpc>
                <a:spcPct val="150000"/>
              </a:lnSpc>
            </a:pPr>
            <a:r>
              <a:rPr lang="en-US" sz="2000" dirty="0"/>
              <a:t>3. Each group or individual presents their creation and explains why they chose that product</a:t>
            </a:r>
          </a:p>
        </p:txBody>
      </p:sp>
    </p:spTree>
    <p:extLst>
      <p:ext uri="{BB962C8B-B14F-4D97-AF65-F5344CB8AC3E}">
        <p14:creationId xmlns:p14="http://schemas.microsoft.com/office/powerpoint/2010/main" val="413361907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ctrTitle"/>
          </p:nvPr>
        </p:nvSpPr>
        <p:spPr>
          <a:xfrm>
            <a:off x="606000" y="2510520"/>
            <a:ext cx="10980000" cy="91848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FFFFFF"/>
              </a:buClr>
              <a:buSzPts val="6000"/>
              <a:buFont typeface="Arial"/>
              <a:buNone/>
            </a:pPr>
            <a:r>
              <a:rPr lang="en-US" dirty="0"/>
              <a:t>The Power of Wood	</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bal Warming: Causes, Effects, and Solutions to Save Our Planet. | Earth">
            <a:extLst>
              <a:ext uri="{FF2B5EF4-FFF2-40B4-BE49-F238E27FC236}">
                <a16:creationId xmlns:a16="http://schemas.microsoft.com/office/drawing/2014/main" id="{146A19EE-AACA-45D3-A241-2CE3409D31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69"/>
          <a:stretch/>
        </p:blipFill>
        <p:spPr bwMode="auto">
          <a:xfrm>
            <a:off x="8272963" y="0"/>
            <a:ext cx="3919037" cy="569029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54A1B7E4-CFE1-4FBD-BD84-162C4F747F62}"/>
              </a:ext>
            </a:extLst>
          </p:cNvPr>
          <p:cNvSpPr>
            <a:spLocks noGrp="1"/>
          </p:cNvSpPr>
          <p:nvPr>
            <p:ph type="title"/>
          </p:nvPr>
        </p:nvSpPr>
        <p:spPr/>
        <p:txBody>
          <a:bodyPr/>
          <a:lstStyle/>
          <a:p>
            <a:r>
              <a:rPr lang="en-US" dirty="0"/>
              <a:t>Global Warming</a:t>
            </a:r>
          </a:p>
        </p:txBody>
      </p:sp>
      <p:sp>
        <p:nvSpPr>
          <p:cNvPr id="15" name="Rectangle 3">
            <a:extLst>
              <a:ext uri="{FF2B5EF4-FFF2-40B4-BE49-F238E27FC236}">
                <a16:creationId xmlns:a16="http://schemas.microsoft.com/office/drawing/2014/main" id="{5970CE44-5CC7-4320-8F4C-1FBF29DAC499}"/>
              </a:ext>
            </a:extLst>
          </p:cNvPr>
          <p:cNvSpPr>
            <a:spLocks noChangeArrowheads="1"/>
          </p:cNvSpPr>
          <p:nvPr/>
        </p:nvSpPr>
        <p:spPr bwMode="auto">
          <a:xfrm>
            <a:off x="648000" y="1700037"/>
            <a:ext cx="7368240" cy="372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What is global warming?</a:t>
            </a:r>
            <a:r>
              <a:rPr kumimoji="0" lang="en-US" altLang="en-US" sz="2000" b="0" i="0" u="none" strike="noStrike" cap="none" normalizeH="0" baseline="0" dirty="0">
                <a:ln>
                  <a:noFill/>
                </a:ln>
                <a:solidFill>
                  <a:schemeClr val="tx1"/>
                </a:solidFill>
                <a:effectLst/>
                <a:latin typeface="Arial" panose="020B0604020202020204" pitchFamily="34" charset="0"/>
              </a:rPr>
              <a:t> – The Earth’s temperature is rising because greenhouse gases trap too much heat.</a:t>
            </a:r>
          </a:p>
          <a:p>
            <a:pPr marL="0" marR="0" lvl="0" indent="0" algn="l" defTabSz="914400" rtl="0" eaLnBrk="0" fontAlgn="base" latinLnBrk="0" hangingPunct="0">
              <a:lnSpc>
                <a:spcPct val="15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Why is it happening?</a:t>
            </a:r>
            <a:r>
              <a:rPr kumimoji="0" lang="en-US" altLang="en-US" sz="2000" b="0" i="0" u="none" strike="noStrike" cap="none" normalizeH="0" baseline="0" dirty="0">
                <a:ln>
                  <a:noFill/>
                </a:ln>
                <a:solidFill>
                  <a:schemeClr val="tx1"/>
                </a:solidFill>
                <a:effectLst/>
                <a:latin typeface="Arial" panose="020B0604020202020204" pitchFamily="34" charset="0"/>
              </a:rPr>
              <a:t> – Human activities like burning coal, oil, and gas, and cutting forests release too much CO₂ into the air.</a:t>
            </a:r>
          </a:p>
          <a:p>
            <a:pPr marL="0" marR="0" lvl="0" indent="0" algn="l" defTabSz="914400" rtl="0" eaLnBrk="0" fontAlgn="base" latinLnBrk="0" hangingPunct="0">
              <a:lnSpc>
                <a:spcPct val="15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What can we do?</a:t>
            </a:r>
            <a:r>
              <a:rPr kumimoji="0" lang="en-US" altLang="en-US" sz="2000" b="0" i="0" u="none" strike="noStrike" cap="none" normalizeH="0" baseline="0" dirty="0">
                <a:ln>
                  <a:noFill/>
                </a:ln>
                <a:solidFill>
                  <a:schemeClr val="tx1"/>
                </a:solidFill>
                <a:effectLst/>
                <a:latin typeface="Arial" panose="020B0604020202020204" pitchFamily="34" charset="0"/>
              </a:rPr>
              <a:t> – Use renewable energy, protect forests, and store carbon in natural ways like trees and wood products.</a:t>
            </a:r>
          </a:p>
        </p:txBody>
      </p:sp>
      <p:sp>
        <p:nvSpPr>
          <p:cNvPr id="6" name="TextBox 5">
            <a:extLst>
              <a:ext uri="{FF2B5EF4-FFF2-40B4-BE49-F238E27FC236}">
                <a16:creationId xmlns:a16="http://schemas.microsoft.com/office/drawing/2014/main" id="{69F3FADA-6D80-4023-A1F8-4377432C5EF6}"/>
              </a:ext>
            </a:extLst>
          </p:cNvPr>
          <p:cNvSpPr txBox="1"/>
          <p:nvPr/>
        </p:nvSpPr>
        <p:spPr>
          <a:xfrm>
            <a:off x="8272963" y="5482547"/>
            <a:ext cx="3919037" cy="415498"/>
          </a:xfrm>
          <a:prstGeom prst="rect">
            <a:avLst/>
          </a:prstGeom>
          <a:noFill/>
        </p:spPr>
        <p:txBody>
          <a:bodyPr wrap="square">
            <a:spAutoFit/>
          </a:bodyPr>
          <a:lstStyle/>
          <a:p>
            <a:r>
              <a:rPr lang="en-US" sz="1050" dirty="0"/>
              <a:t>Source: https://vocal.media/earth/global-warming-causes-effects-and-solutions-to-save-our-planet-5wg509xl</a:t>
            </a:r>
          </a:p>
        </p:txBody>
      </p:sp>
    </p:spTree>
    <p:extLst>
      <p:ext uri="{BB962C8B-B14F-4D97-AF65-F5344CB8AC3E}">
        <p14:creationId xmlns:p14="http://schemas.microsoft.com/office/powerpoint/2010/main" val="221310677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243A622-60CD-490E-B2B2-2936D18865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4"/>
          <a:stretch/>
        </p:blipFill>
        <p:spPr bwMode="auto">
          <a:xfrm>
            <a:off x="6759120" y="0"/>
            <a:ext cx="5432880" cy="580132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D63BFF03-2533-45F1-A1C0-92550EB7AEEA}"/>
              </a:ext>
            </a:extLst>
          </p:cNvPr>
          <p:cNvSpPr>
            <a:spLocks noGrp="1"/>
          </p:cNvSpPr>
          <p:nvPr>
            <p:ph type="title"/>
          </p:nvPr>
        </p:nvSpPr>
        <p:spPr/>
        <p:txBody>
          <a:bodyPr/>
          <a:lstStyle/>
          <a:p>
            <a:r>
              <a:rPr lang="en-US" dirty="0"/>
              <a:t>Trees as Carbon Stores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6EA80D2-F841-4E16-88C3-71D93CB1C6E9}"/>
                  </a:ext>
                </a:extLst>
              </p:cNvPr>
              <p:cNvSpPr txBox="1"/>
              <p:nvPr/>
            </p:nvSpPr>
            <p:spPr>
              <a:xfrm>
                <a:off x="1595120" y="1739457"/>
                <a:ext cx="5432880" cy="400110"/>
              </a:xfrm>
              <a:prstGeom prst="rect">
                <a:avLst/>
              </a:prstGeom>
              <a:noFill/>
            </p:spPr>
            <p:txBody>
              <a:bodyPr wrap="square" rtlCol="0">
                <a:spAutoFit/>
              </a:bodyPr>
              <a:lstStyle/>
              <a:p>
                <a:r>
                  <a:rPr lang="en-US" sz="2000" dirty="0"/>
                  <a:t>Trees absorb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𝐶𝑂</m:t>
                        </m:r>
                      </m:e>
                      <m:sub>
                        <m:r>
                          <a:rPr lang="en-US" sz="2000" b="0" i="1" smtClean="0">
                            <a:latin typeface="Cambria Math" panose="02040503050406030204" pitchFamily="18" charset="0"/>
                          </a:rPr>
                          <m:t>2</m:t>
                        </m:r>
                      </m:sub>
                    </m:sSub>
                  </m:oMath>
                </a14:m>
                <a:r>
                  <a:rPr lang="en-US" sz="2000" dirty="0"/>
                  <a:t> from the air during growth</a:t>
                </a:r>
              </a:p>
            </p:txBody>
          </p:sp>
        </mc:Choice>
        <mc:Fallback xmlns="">
          <p:sp>
            <p:nvSpPr>
              <p:cNvPr id="17" name="TextBox 16">
                <a:extLst>
                  <a:ext uri="{FF2B5EF4-FFF2-40B4-BE49-F238E27FC236}">
                    <a16:creationId xmlns:a16="http://schemas.microsoft.com/office/drawing/2014/main" id="{B6EA80D2-F841-4E16-88C3-71D93CB1C6E9}"/>
                  </a:ext>
                </a:extLst>
              </p:cNvPr>
              <p:cNvSpPr txBox="1">
                <a:spLocks noRot="1" noChangeAspect="1" noMove="1" noResize="1" noEditPoints="1" noAdjustHandles="1" noChangeArrowheads="1" noChangeShapeType="1" noTextEdit="1"/>
              </p:cNvSpPr>
              <p:nvPr/>
            </p:nvSpPr>
            <p:spPr>
              <a:xfrm>
                <a:off x="1595120" y="1739457"/>
                <a:ext cx="5432880" cy="400110"/>
              </a:xfrm>
              <a:prstGeom prst="rect">
                <a:avLst/>
              </a:prstGeom>
              <a:blipFill>
                <a:blip r:embed="rId4"/>
                <a:stretch>
                  <a:fillRect l="-1235" t="-6061" b="-27273"/>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C1F94F1-50F7-4AFF-971C-DCDFC1672FE1}"/>
              </a:ext>
            </a:extLst>
          </p:cNvPr>
          <p:cNvSpPr txBox="1"/>
          <p:nvPr/>
        </p:nvSpPr>
        <p:spPr>
          <a:xfrm>
            <a:off x="1595120" y="3854843"/>
            <a:ext cx="5164000" cy="707886"/>
          </a:xfrm>
          <a:prstGeom prst="rect">
            <a:avLst/>
          </a:prstGeom>
          <a:noFill/>
        </p:spPr>
        <p:txBody>
          <a:bodyPr wrap="square" rtlCol="0">
            <a:spAutoFit/>
          </a:bodyPr>
          <a:lstStyle/>
          <a:p>
            <a:r>
              <a:rPr lang="en-US" sz="2000" dirty="0"/>
              <a:t>We must manage trees carefully when cutting</a:t>
            </a:r>
          </a:p>
        </p:txBody>
      </p:sp>
      <p:pic>
        <p:nvPicPr>
          <p:cNvPr id="21" name="Graphic 20" descr="Deciduous tree">
            <a:extLst>
              <a:ext uri="{FF2B5EF4-FFF2-40B4-BE49-F238E27FC236}">
                <a16:creationId xmlns:a16="http://schemas.microsoft.com/office/drawing/2014/main" id="{D13FD4ED-E580-41F7-A41F-33749AC349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00" y="1482312"/>
            <a:ext cx="914400" cy="914400"/>
          </a:xfrm>
          <a:prstGeom prst="rect">
            <a:avLst/>
          </a:prstGeom>
        </p:spPr>
      </p:pic>
      <p:pic>
        <p:nvPicPr>
          <p:cNvPr id="23" name="Graphic 22" descr="Deciduous tree">
            <a:extLst>
              <a:ext uri="{FF2B5EF4-FFF2-40B4-BE49-F238E27FC236}">
                <a16:creationId xmlns:a16="http://schemas.microsoft.com/office/drawing/2014/main" id="{9EB8556A-7386-4F68-8F2E-EDDC906390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00" y="2604205"/>
            <a:ext cx="914400" cy="914400"/>
          </a:xfrm>
          <a:prstGeom prst="rect">
            <a:avLst/>
          </a:prstGeom>
        </p:spPr>
      </p:pic>
      <p:pic>
        <p:nvPicPr>
          <p:cNvPr id="24" name="Graphic 23" descr="Deciduous tree">
            <a:extLst>
              <a:ext uri="{FF2B5EF4-FFF2-40B4-BE49-F238E27FC236}">
                <a16:creationId xmlns:a16="http://schemas.microsoft.com/office/drawing/2014/main" id="{069C09A4-85B7-4BCD-9ADA-D982D27F0D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1000" y="3734403"/>
            <a:ext cx="914400" cy="914400"/>
          </a:xfrm>
          <a:prstGeom prst="rect">
            <a:avLst/>
          </a:prstGeom>
        </p:spPr>
      </p:pic>
      <p:pic>
        <p:nvPicPr>
          <p:cNvPr id="25" name="Graphic 24" descr="Deciduous tree">
            <a:extLst>
              <a:ext uri="{FF2B5EF4-FFF2-40B4-BE49-F238E27FC236}">
                <a16:creationId xmlns:a16="http://schemas.microsoft.com/office/drawing/2014/main" id="{ECD12B17-B4C0-4C53-BA34-313E9CD3BF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1000" y="4881756"/>
            <a:ext cx="914400" cy="914400"/>
          </a:xfrm>
          <a:prstGeom prst="rect">
            <a:avLst/>
          </a:prstGeom>
        </p:spPr>
      </p:pic>
      <p:sp>
        <p:nvSpPr>
          <p:cNvPr id="26" name="TextBox 25">
            <a:extLst>
              <a:ext uri="{FF2B5EF4-FFF2-40B4-BE49-F238E27FC236}">
                <a16:creationId xmlns:a16="http://schemas.microsoft.com/office/drawing/2014/main" id="{49A2D810-6EFC-448E-A50E-A53A5B6386B3}"/>
              </a:ext>
            </a:extLst>
          </p:cNvPr>
          <p:cNvSpPr txBox="1"/>
          <p:nvPr/>
        </p:nvSpPr>
        <p:spPr>
          <a:xfrm>
            <a:off x="1595120" y="2721114"/>
            <a:ext cx="5432880" cy="707886"/>
          </a:xfrm>
          <a:prstGeom prst="rect">
            <a:avLst/>
          </a:prstGeom>
          <a:noFill/>
        </p:spPr>
        <p:txBody>
          <a:bodyPr wrap="square" rtlCol="0">
            <a:spAutoFit/>
          </a:bodyPr>
          <a:lstStyle/>
          <a:p>
            <a:r>
              <a:rPr lang="en-US" sz="2000" dirty="0"/>
              <a:t>Carbon is stored in wood as long as the product exists</a:t>
            </a:r>
          </a:p>
        </p:txBody>
      </p:sp>
      <p:sp>
        <p:nvSpPr>
          <p:cNvPr id="38" name="TextBox 37">
            <a:extLst>
              <a:ext uri="{FF2B5EF4-FFF2-40B4-BE49-F238E27FC236}">
                <a16:creationId xmlns:a16="http://schemas.microsoft.com/office/drawing/2014/main" id="{8836A2CD-1DD5-4537-832B-4C5B5042471F}"/>
              </a:ext>
            </a:extLst>
          </p:cNvPr>
          <p:cNvSpPr txBox="1"/>
          <p:nvPr/>
        </p:nvSpPr>
        <p:spPr>
          <a:xfrm>
            <a:off x="1595120" y="4988573"/>
            <a:ext cx="5164000" cy="707886"/>
          </a:xfrm>
          <a:prstGeom prst="rect">
            <a:avLst/>
          </a:prstGeom>
          <a:noFill/>
        </p:spPr>
        <p:txBody>
          <a:bodyPr wrap="square">
            <a:spAutoFit/>
          </a:bodyPr>
          <a:lstStyle/>
          <a:p>
            <a:r>
              <a:rPr lang="en-US" sz="2000" dirty="0"/>
              <a:t>We should never cut down more trees than can grow back</a:t>
            </a:r>
          </a:p>
        </p:txBody>
      </p:sp>
      <p:sp>
        <p:nvSpPr>
          <p:cNvPr id="3" name="Rectangle 2">
            <a:extLst>
              <a:ext uri="{FF2B5EF4-FFF2-40B4-BE49-F238E27FC236}">
                <a16:creationId xmlns:a16="http://schemas.microsoft.com/office/drawing/2014/main" id="{CE9F60E5-683A-4138-A523-AA0C9C523D9B}"/>
              </a:ext>
            </a:extLst>
          </p:cNvPr>
          <p:cNvSpPr/>
          <p:nvPr/>
        </p:nvSpPr>
        <p:spPr>
          <a:xfrm>
            <a:off x="6759120" y="5487374"/>
            <a:ext cx="5432880" cy="400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8E9E0D4-F407-43F1-A245-7BB514DE179D}"/>
              </a:ext>
            </a:extLst>
          </p:cNvPr>
          <p:cNvSpPr txBox="1"/>
          <p:nvPr/>
        </p:nvSpPr>
        <p:spPr>
          <a:xfrm>
            <a:off x="6682740" y="5450420"/>
            <a:ext cx="5509260" cy="523220"/>
          </a:xfrm>
          <a:prstGeom prst="rect">
            <a:avLst/>
          </a:prstGeom>
          <a:noFill/>
        </p:spPr>
        <p:txBody>
          <a:bodyPr wrap="square">
            <a:spAutoFit/>
          </a:bodyPr>
          <a:lstStyle/>
          <a:p>
            <a:r>
              <a:rPr lang="en-US" dirty="0"/>
              <a:t>Source: https://www.carboncommunity.org/carbon-community-updates/trees-and-carbon</a:t>
            </a:r>
          </a:p>
        </p:txBody>
      </p:sp>
    </p:spTree>
    <p:extLst>
      <p:ext uri="{BB962C8B-B14F-4D97-AF65-F5344CB8AC3E}">
        <p14:creationId xmlns:p14="http://schemas.microsoft.com/office/powerpoint/2010/main" val="4111026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C57A74B8-D88E-4C50-8841-AED6A13B7055}"/>
              </a:ext>
            </a:extLst>
          </p:cNvPr>
          <p:cNvSpPr>
            <a:spLocks noGrp="1"/>
          </p:cNvSpPr>
          <p:nvPr>
            <p:ph type="title"/>
          </p:nvPr>
        </p:nvSpPr>
        <p:spPr>
          <a:xfrm>
            <a:off x="648000" y="648000"/>
            <a:ext cx="10980000" cy="720000"/>
          </a:xfrm>
        </p:spPr>
        <p:txBody>
          <a:bodyPr/>
          <a:lstStyle/>
          <a:p>
            <a:r>
              <a:rPr lang="en-US" dirty="0"/>
              <a:t>Wood Products as Carbon Banks</a:t>
            </a:r>
          </a:p>
        </p:txBody>
      </p:sp>
      <p:sp>
        <p:nvSpPr>
          <p:cNvPr id="5" name="Rectangle 3">
            <a:extLst>
              <a:ext uri="{FF2B5EF4-FFF2-40B4-BE49-F238E27FC236}">
                <a16:creationId xmlns:a16="http://schemas.microsoft.com/office/drawing/2014/main" id="{899C7AA7-61B7-46B1-9420-3FFEA47F40B3}"/>
              </a:ext>
            </a:extLst>
          </p:cNvPr>
          <p:cNvSpPr>
            <a:spLocks noChangeArrowheads="1"/>
          </p:cNvSpPr>
          <p:nvPr/>
        </p:nvSpPr>
        <p:spPr bwMode="auto">
          <a:xfrm>
            <a:off x="556669" y="1917633"/>
            <a:ext cx="7368240" cy="188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n-US" altLang="en-US" sz="2000" i="0" u="none" strike="noStrike" cap="none" normalizeH="0" baseline="0" dirty="0">
                <a:ln>
                  <a:noFill/>
                </a:ln>
                <a:solidFill>
                  <a:schemeClr val="tx1"/>
                </a:solidFill>
                <a:effectLst/>
                <a:latin typeface="Arial" panose="020B0604020202020204" pitchFamily="34" charset="0"/>
              </a:rPr>
              <a:t>Wooden furniture, houses, and paper continue to </a:t>
            </a:r>
            <a:r>
              <a:rPr kumimoji="0" lang="en-US" altLang="en-US" sz="2000" b="1" i="0" u="none" strike="noStrike" cap="none" normalizeH="0" baseline="0" dirty="0">
                <a:ln>
                  <a:noFill/>
                </a:ln>
                <a:solidFill>
                  <a:schemeClr val="tx1"/>
                </a:solidFill>
                <a:effectLst/>
                <a:latin typeface="Arial" panose="020B0604020202020204" pitchFamily="34" charset="0"/>
              </a:rPr>
              <a:t>hold carbon</a:t>
            </a:r>
          </a:p>
          <a:p>
            <a:pPr marL="0" marR="0" lvl="0" indent="0" algn="l" defTabSz="914400" rtl="0" eaLnBrk="0" fontAlgn="base" latinLnBrk="0" hangingPunct="0">
              <a:lnSpc>
                <a:spcPct val="150000"/>
              </a:lnSpc>
              <a:spcBef>
                <a:spcPct val="0"/>
              </a:spcBef>
              <a:spcAft>
                <a:spcPct val="0"/>
              </a:spcAft>
              <a:buClrTx/>
              <a:buSzTx/>
              <a:buFontTx/>
              <a:buChar char="•"/>
              <a:tabLst/>
            </a:pP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2000" i="0" u="none" strike="noStrike" cap="none" normalizeH="0" baseline="0" dirty="0">
                <a:ln>
                  <a:noFill/>
                </a:ln>
                <a:solidFill>
                  <a:schemeClr val="tx1"/>
                </a:solidFill>
                <a:effectLst/>
                <a:latin typeface="Arial" panose="020B0604020202020204" pitchFamily="34" charset="0"/>
              </a:rPr>
              <a:t>The longer the product lasts, the longer CO₂ stays out of the atmosphere</a:t>
            </a:r>
          </a:p>
        </p:txBody>
      </p:sp>
      <p:pic>
        <p:nvPicPr>
          <p:cNvPr id="3080" name="Picture 8" descr="wooden house | Free SVG">
            <a:extLst>
              <a:ext uri="{FF2B5EF4-FFF2-40B4-BE49-F238E27FC236}">
                <a16:creationId xmlns:a16="http://schemas.microsoft.com/office/drawing/2014/main" id="{D7A0F0E7-E41E-4A0E-B4E5-7360FB1D4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240" y="2858628"/>
            <a:ext cx="3999372" cy="399937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
            <a:extLst>
              <a:ext uri="{FF2B5EF4-FFF2-40B4-BE49-F238E27FC236}">
                <a16:creationId xmlns:a16="http://schemas.microsoft.com/office/drawing/2014/main" id="{502F4906-5890-4751-AF45-A5E6F0CB04EC}"/>
              </a:ext>
            </a:extLst>
          </p:cNvPr>
          <p:cNvSpPr>
            <a:spLocks noChangeArrowheads="1"/>
          </p:cNvSpPr>
          <p:nvPr/>
        </p:nvSpPr>
        <p:spPr bwMode="auto">
          <a:xfrm>
            <a:off x="648000" y="4246180"/>
            <a:ext cx="7368240" cy="95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lang="en-US" altLang="en-US" sz="2000" dirty="0">
                <a:solidFill>
                  <a:schemeClr val="tx1"/>
                </a:solidFill>
                <a:latin typeface="Arial" panose="020B0604020202020204" pitchFamily="34" charset="0"/>
              </a:rPr>
              <a:t>Example: </a:t>
            </a:r>
            <a:br>
              <a:rPr lang="en-US" altLang="en-US" sz="2000" dirty="0">
                <a:solidFill>
                  <a:schemeClr val="tx1"/>
                </a:solidFill>
                <a:latin typeface="Arial" panose="020B0604020202020204" pitchFamily="34" charset="0"/>
              </a:rPr>
            </a:br>
            <a:r>
              <a:rPr lang="en-US" altLang="en-US" sz="2000" dirty="0">
                <a:solidFill>
                  <a:schemeClr val="tx1"/>
                </a:solidFill>
                <a:latin typeface="Arial" panose="020B0604020202020204" pitchFamily="34" charset="0"/>
              </a:rPr>
              <a:t>A </a:t>
            </a:r>
            <a:r>
              <a:rPr lang="en-US" altLang="en-US" sz="2000" b="1" dirty="0">
                <a:solidFill>
                  <a:schemeClr val="tx1"/>
                </a:solidFill>
                <a:latin typeface="Arial" panose="020B0604020202020204" pitchFamily="34" charset="0"/>
              </a:rPr>
              <a:t>wooden house </a:t>
            </a:r>
            <a:r>
              <a:rPr lang="en-US" altLang="en-US" sz="2000" dirty="0">
                <a:solidFill>
                  <a:schemeClr val="tx1"/>
                </a:solidFill>
                <a:latin typeface="Arial" panose="020B0604020202020204" pitchFamily="34" charset="0"/>
              </a:rPr>
              <a:t>= </a:t>
            </a:r>
            <a:r>
              <a:rPr lang="en-US" altLang="en-US" sz="2000" b="1" dirty="0">
                <a:solidFill>
                  <a:schemeClr val="tx1"/>
                </a:solidFill>
                <a:latin typeface="Arial" panose="020B0604020202020204" pitchFamily="34" charset="0"/>
              </a:rPr>
              <a:t>decades of carbon storage</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pic>
        <p:nvPicPr>
          <p:cNvPr id="31" name="Picture 30">
            <a:extLst>
              <a:ext uri="{FF2B5EF4-FFF2-40B4-BE49-F238E27FC236}">
                <a16:creationId xmlns:a16="http://schemas.microsoft.com/office/drawing/2014/main" id="{ABB30D5D-A988-4DDB-BEB3-F0B75717BB64}"/>
              </a:ext>
            </a:extLst>
          </p:cNvPr>
          <p:cNvPicPr>
            <a:picLocks noChangeAspect="1"/>
          </p:cNvPicPr>
          <p:nvPr/>
        </p:nvPicPr>
        <p:blipFill>
          <a:blip r:embed="rId4"/>
          <a:stretch>
            <a:fillRect/>
          </a:stretch>
        </p:blipFill>
        <p:spPr>
          <a:xfrm>
            <a:off x="8198903" y="785555"/>
            <a:ext cx="3634046" cy="3634046"/>
          </a:xfrm>
          <a:prstGeom prst="rect">
            <a:avLst/>
          </a:prstGeom>
        </p:spPr>
      </p:pic>
    </p:spTree>
    <p:extLst>
      <p:ext uri="{BB962C8B-B14F-4D97-AF65-F5344CB8AC3E}">
        <p14:creationId xmlns:p14="http://schemas.microsoft.com/office/powerpoint/2010/main" val="309573518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B5D6E938-05FE-46B5-B7C7-AD898D4C8EE6}"/>
              </a:ext>
            </a:extLst>
          </p:cNvPr>
          <p:cNvSpPr txBox="1">
            <a:spLocks/>
          </p:cNvSpPr>
          <p:nvPr/>
        </p:nvSpPr>
        <p:spPr>
          <a:xfrm>
            <a:off x="648000" y="648000"/>
            <a:ext cx="10980000" cy="720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AA9DC"/>
              </a:buClr>
              <a:buSzPts val="1800"/>
              <a:buFont typeface="Arial"/>
              <a:buNone/>
              <a:defRPr sz="44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Material Impact: Wood vs. Concrete &amp; Steel</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EEB53B2-F3BA-4AB9-BA3B-1B986558E8B8}"/>
                  </a:ext>
                </a:extLst>
              </p:cNvPr>
              <p:cNvSpPr>
                <a:spLocks noChangeArrowheads="1"/>
              </p:cNvSpPr>
              <p:nvPr/>
            </p:nvSpPr>
            <p:spPr bwMode="auto">
              <a:xfrm>
                <a:off x="475834" y="1947949"/>
                <a:ext cx="6829266" cy="342087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2000" dirty="0">
                    <a:solidFill>
                      <a:schemeClr val="tx1"/>
                    </a:solidFill>
                    <a:latin typeface="+mj-lt"/>
                    <a:cs typeface="Arial" panose="020B0604020202020204" pitchFamily="34" charset="0"/>
                  </a:rPr>
                  <a:t>Concrete &amp; Steel = high energy use &amp;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𝐶𝑂</m:t>
                        </m:r>
                      </m:e>
                      <m:sub>
                        <m:r>
                          <a:rPr lang="en-US" sz="2000" b="0" i="1" smtClean="0">
                            <a:latin typeface="Cambria Math" panose="02040503050406030204" pitchFamily="18" charset="0"/>
                          </a:rPr>
                          <m:t>2</m:t>
                        </m:r>
                      </m:sub>
                    </m:sSub>
                  </m:oMath>
                </a14:m>
                <a:r>
                  <a:rPr kumimoji="0" lang="en-US" altLang="en-US" sz="2000" i="0" u="none" strike="noStrike" cap="none" normalizeH="0" baseline="0" dirty="0">
                    <a:ln>
                      <a:noFill/>
                    </a:ln>
                    <a:solidFill>
                      <a:schemeClr val="tx1"/>
                    </a:solidFill>
                    <a:effectLst/>
                    <a:latin typeface="+mj-lt"/>
                    <a:cs typeface="Arial" panose="020B0604020202020204" pitchFamily="34" charset="0"/>
                  </a:rPr>
                  <a:t> emissions in production</a:t>
                </a:r>
              </a:p>
              <a:p>
                <a:pPr marR="0" lvl="0" algn="l" defTabSz="914400" rtl="0" eaLnBrk="0" fontAlgn="base" latinLnBrk="0" hangingPunct="0">
                  <a:spcBef>
                    <a:spcPct val="0"/>
                  </a:spcBef>
                  <a:spcAft>
                    <a:spcPct val="0"/>
                  </a:spcAft>
                  <a:buClrTx/>
                  <a:buSzTx/>
                  <a:tabLst/>
                </a:pPr>
                <a:endParaRPr lang="en-US" altLang="en-US" sz="2000" dirty="0">
                  <a:solidFill>
                    <a:schemeClr val="tx1"/>
                  </a:solidFill>
                  <a:latin typeface="+mj-lt"/>
                  <a:cs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mj-lt"/>
                    <a:cs typeface="Arial" panose="020B0604020202020204" pitchFamily="34" charset="0"/>
                  </a:rPr>
                  <a:t>Wood requires less energy to process</a:t>
                </a:r>
              </a:p>
              <a:p>
                <a:pPr marR="0" lvl="0" algn="l" defTabSz="914400" rtl="0" eaLnBrk="0" fontAlgn="base" latinLnBrk="0" hangingPunct="0">
                  <a:spcBef>
                    <a:spcPct val="0"/>
                  </a:spcBef>
                  <a:spcAft>
                    <a:spcPct val="0"/>
                  </a:spcAft>
                  <a:buClrTx/>
                  <a:buSzTx/>
                  <a:tabLst/>
                </a:pPr>
                <a:endParaRPr lang="en-US" altLang="en-US" sz="2000" dirty="0">
                  <a:solidFill>
                    <a:schemeClr val="tx1"/>
                  </a:solidFill>
                  <a:latin typeface="+mj-lt"/>
                  <a:cs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2000" dirty="0">
                    <a:solidFill>
                      <a:schemeClr val="tx1"/>
                    </a:solidFill>
                    <a:latin typeface="+mj-lt"/>
                    <a:cs typeface="Arial" panose="020B0604020202020204" pitchFamily="34" charset="0"/>
                  </a:rPr>
                  <a:t>Mass timber construction produces 30% fewer CO₂ emissions than concrete buildings and 50% fewer than steel buildings. (Turner &amp; Townsend, 2022)</a:t>
                </a:r>
                <a:endParaRPr kumimoji="0" lang="en-US" altLang="en-US" sz="2000" i="0" u="none" strike="noStrike" cap="none" normalizeH="0" baseline="0" dirty="0">
                  <a:ln>
                    <a:noFill/>
                  </a:ln>
                  <a:solidFill>
                    <a:schemeClr val="tx1"/>
                  </a:solidFill>
                  <a:effectLst/>
                  <a:latin typeface="+mj-lt"/>
                  <a:cs typeface="Arial" panose="020B0604020202020204" pitchFamily="34" charset="0"/>
                </a:endParaRPr>
              </a:p>
            </p:txBody>
          </p:sp>
        </mc:Choice>
        <mc:Fallback xmlns="">
          <p:sp>
            <p:nvSpPr>
              <p:cNvPr id="4" name="Rectangle 3">
                <a:extLst>
                  <a:ext uri="{FF2B5EF4-FFF2-40B4-BE49-F238E27FC236}">
                    <a16:creationId xmlns:a16="http://schemas.microsoft.com/office/drawing/2014/main" id="{FEEB53B2-F3BA-4AB9-BA3B-1B986558E8B8}"/>
                  </a:ext>
                </a:extLst>
              </p:cNvPr>
              <p:cNvSpPr>
                <a:spLocks noRot="1" noChangeAspect="1" noMove="1" noResize="1" noEditPoints="1" noAdjustHandles="1" noChangeArrowheads="1" noChangeShapeType="1" noTextEdit="1"/>
              </p:cNvSpPr>
              <p:nvPr/>
            </p:nvSpPr>
            <p:spPr bwMode="auto">
              <a:xfrm>
                <a:off x="475834" y="1947949"/>
                <a:ext cx="6829266" cy="3420873"/>
              </a:xfrm>
              <a:prstGeom prst="rect">
                <a:avLst/>
              </a:prstGeom>
              <a:blipFill>
                <a:blip r:embed="rId3"/>
                <a:stretch>
                  <a:fillRect l="-804" r="-714" b="-267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9" name="Picture 8">
            <a:extLst>
              <a:ext uri="{FF2B5EF4-FFF2-40B4-BE49-F238E27FC236}">
                <a16:creationId xmlns:a16="http://schemas.microsoft.com/office/drawing/2014/main" id="{745B2E8B-3C3A-471F-BE73-F7E167E76390}"/>
              </a:ext>
            </a:extLst>
          </p:cNvPr>
          <p:cNvPicPr>
            <a:picLocks noChangeAspect="1"/>
          </p:cNvPicPr>
          <p:nvPr/>
        </p:nvPicPr>
        <p:blipFill>
          <a:blip r:embed="rId4"/>
          <a:stretch>
            <a:fillRect/>
          </a:stretch>
        </p:blipFill>
        <p:spPr>
          <a:xfrm>
            <a:off x="7305100" y="1368000"/>
            <a:ext cx="2524719" cy="1633493"/>
          </a:xfrm>
          <a:prstGeom prst="rect">
            <a:avLst/>
          </a:prstGeom>
        </p:spPr>
      </p:pic>
      <p:pic>
        <p:nvPicPr>
          <p:cNvPr id="13" name="Picture 12">
            <a:extLst>
              <a:ext uri="{FF2B5EF4-FFF2-40B4-BE49-F238E27FC236}">
                <a16:creationId xmlns:a16="http://schemas.microsoft.com/office/drawing/2014/main" id="{892FC66B-19EB-4433-9831-8CDAB2A30D9E}"/>
              </a:ext>
            </a:extLst>
          </p:cNvPr>
          <p:cNvPicPr>
            <a:picLocks noChangeAspect="1"/>
          </p:cNvPicPr>
          <p:nvPr/>
        </p:nvPicPr>
        <p:blipFill>
          <a:blip r:embed="rId5"/>
          <a:stretch>
            <a:fillRect/>
          </a:stretch>
        </p:blipFill>
        <p:spPr>
          <a:xfrm>
            <a:off x="8031638" y="1608782"/>
            <a:ext cx="3596362" cy="2247726"/>
          </a:xfrm>
          <a:prstGeom prst="rect">
            <a:avLst/>
          </a:prstGeom>
        </p:spPr>
      </p:pic>
      <p:pic>
        <p:nvPicPr>
          <p:cNvPr id="15" name="Picture 14">
            <a:extLst>
              <a:ext uri="{FF2B5EF4-FFF2-40B4-BE49-F238E27FC236}">
                <a16:creationId xmlns:a16="http://schemas.microsoft.com/office/drawing/2014/main" id="{5BFEB391-6184-43A0-BBB7-F5706E2A4549}"/>
              </a:ext>
            </a:extLst>
          </p:cNvPr>
          <p:cNvPicPr>
            <a:picLocks noChangeAspect="1"/>
          </p:cNvPicPr>
          <p:nvPr/>
        </p:nvPicPr>
        <p:blipFill>
          <a:blip r:embed="rId6"/>
          <a:stretch>
            <a:fillRect/>
          </a:stretch>
        </p:blipFill>
        <p:spPr>
          <a:xfrm>
            <a:off x="7636961" y="3658386"/>
            <a:ext cx="3831344" cy="2313437"/>
          </a:xfrm>
          <a:prstGeom prst="rect">
            <a:avLst/>
          </a:prstGeom>
        </p:spPr>
      </p:pic>
    </p:spTree>
    <p:extLst>
      <p:ext uri="{BB962C8B-B14F-4D97-AF65-F5344CB8AC3E}">
        <p14:creationId xmlns:p14="http://schemas.microsoft.com/office/powerpoint/2010/main" val="342557258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55281115-9B74-424F-AB86-D308D704CA8B}"/>
              </a:ext>
            </a:extLst>
          </p:cNvPr>
          <p:cNvSpPr txBox="1">
            <a:spLocks/>
          </p:cNvSpPr>
          <p:nvPr/>
        </p:nvSpPr>
        <p:spPr>
          <a:xfrm>
            <a:off x="648000" y="648000"/>
            <a:ext cx="10980000" cy="720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AA9DC"/>
              </a:buClr>
              <a:buSzPts val="1800"/>
              <a:buFont typeface="Arial"/>
              <a:buNone/>
              <a:defRPr sz="44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End-of-Life Options</a:t>
            </a:r>
          </a:p>
        </p:txBody>
      </p:sp>
      <p:pic>
        <p:nvPicPr>
          <p:cNvPr id="6" name="Graphic 5" descr="Sustainability">
            <a:extLst>
              <a:ext uri="{FF2B5EF4-FFF2-40B4-BE49-F238E27FC236}">
                <a16:creationId xmlns:a16="http://schemas.microsoft.com/office/drawing/2014/main" id="{64498825-030A-4F73-90FC-AF728F4418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133" y="3054318"/>
            <a:ext cx="914400" cy="914400"/>
          </a:xfrm>
          <a:prstGeom prst="rect">
            <a:avLst/>
          </a:prstGeom>
        </p:spPr>
      </p:pic>
      <p:pic>
        <p:nvPicPr>
          <p:cNvPr id="8" name="Graphic 7" descr="Recycle">
            <a:extLst>
              <a:ext uri="{FF2B5EF4-FFF2-40B4-BE49-F238E27FC236}">
                <a16:creationId xmlns:a16="http://schemas.microsoft.com/office/drawing/2014/main" id="{FDFAE1AC-B8DD-4F23-9F78-EF1B5FE7BA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133" y="1807354"/>
            <a:ext cx="914400" cy="914400"/>
          </a:xfrm>
          <a:prstGeom prst="rect">
            <a:avLst/>
          </a:prstGeom>
        </p:spPr>
      </p:pic>
      <p:pic>
        <p:nvPicPr>
          <p:cNvPr id="5122" name="Picture 2" descr="Bio Energy Generic gradient outline icon | Freepik">
            <a:extLst>
              <a:ext uri="{FF2B5EF4-FFF2-40B4-BE49-F238E27FC236}">
                <a16:creationId xmlns:a16="http://schemas.microsoft.com/office/drawing/2014/main" id="{EB82F7B2-8881-4267-9DDE-16182B92D3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133" y="4301282"/>
            <a:ext cx="914400" cy="914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707CF9E-6B38-447F-9295-B6683615036E}"/>
                  </a:ext>
                </a:extLst>
              </p:cNvPr>
              <p:cNvSpPr txBox="1"/>
              <p:nvPr/>
            </p:nvSpPr>
            <p:spPr>
              <a:xfrm>
                <a:off x="1554480" y="2033721"/>
                <a:ext cx="6503670" cy="461665"/>
              </a:xfrm>
              <a:prstGeom prst="rect">
                <a:avLst/>
              </a:prstGeom>
              <a:noFill/>
            </p:spPr>
            <p:txBody>
              <a:bodyPr wrap="square" rtlCol="0">
                <a:spAutoFit/>
              </a:bodyPr>
              <a:lstStyle/>
              <a:p>
                <a:r>
                  <a:rPr lang="en-US" sz="2400" dirty="0"/>
                  <a:t>Recycle: Wood chips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particle boards, paper</a:t>
                </a:r>
              </a:p>
            </p:txBody>
          </p:sp>
        </mc:Choice>
        <mc:Fallback xmlns="">
          <p:sp>
            <p:nvSpPr>
              <p:cNvPr id="9" name="TextBox 8">
                <a:extLst>
                  <a:ext uri="{FF2B5EF4-FFF2-40B4-BE49-F238E27FC236}">
                    <a16:creationId xmlns:a16="http://schemas.microsoft.com/office/drawing/2014/main" id="{E707CF9E-6B38-447F-9295-B6683615036E}"/>
                  </a:ext>
                </a:extLst>
              </p:cNvPr>
              <p:cNvSpPr txBox="1">
                <a:spLocks noRot="1" noChangeAspect="1" noMove="1" noResize="1" noEditPoints="1" noAdjustHandles="1" noChangeArrowheads="1" noChangeShapeType="1" noTextEdit="1"/>
              </p:cNvSpPr>
              <p:nvPr/>
            </p:nvSpPr>
            <p:spPr>
              <a:xfrm>
                <a:off x="1554480" y="2033721"/>
                <a:ext cx="6503670" cy="461665"/>
              </a:xfrm>
              <a:prstGeom prst="rect">
                <a:avLst/>
              </a:prstGeom>
              <a:blipFill>
                <a:blip r:embed="rId8"/>
                <a:stretch>
                  <a:fillRect l="-1406" t="-9333" b="-3200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3F18E041-AF13-46C4-A686-EE4F1394BF23}"/>
              </a:ext>
            </a:extLst>
          </p:cNvPr>
          <p:cNvSpPr txBox="1"/>
          <p:nvPr/>
        </p:nvSpPr>
        <p:spPr>
          <a:xfrm>
            <a:off x="1554480" y="3280685"/>
            <a:ext cx="7421880" cy="461665"/>
          </a:xfrm>
          <a:prstGeom prst="rect">
            <a:avLst/>
          </a:prstGeom>
          <a:noFill/>
        </p:spPr>
        <p:txBody>
          <a:bodyPr wrap="square" rtlCol="0">
            <a:spAutoFit/>
          </a:bodyPr>
          <a:lstStyle/>
          <a:p>
            <a:r>
              <a:rPr lang="en-US" sz="2400" dirty="0"/>
              <a:t>Reuse: beams, planks in new buildings</a:t>
            </a:r>
          </a:p>
        </p:txBody>
      </p:sp>
      <p:sp>
        <p:nvSpPr>
          <p:cNvPr id="12" name="TextBox 11">
            <a:extLst>
              <a:ext uri="{FF2B5EF4-FFF2-40B4-BE49-F238E27FC236}">
                <a16:creationId xmlns:a16="http://schemas.microsoft.com/office/drawing/2014/main" id="{859A046B-CB09-44AA-9EA0-1E30778E5AF4}"/>
              </a:ext>
            </a:extLst>
          </p:cNvPr>
          <p:cNvSpPr txBox="1"/>
          <p:nvPr/>
        </p:nvSpPr>
        <p:spPr>
          <a:xfrm>
            <a:off x="1554480" y="4342983"/>
            <a:ext cx="6348723" cy="830997"/>
          </a:xfrm>
          <a:prstGeom prst="rect">
            <a:avLst/>
          </a:prstGeom>
          <a:noFill/>
        </p:spPr>
        <p:txBody>
          <a:bodyPr wrap="square" rtlCol="0">
            <a:spAutoFit/>
          </a:bodyPr>
          <a:lstStyle/>
          <a:p>
            <a:r>
              <a:rPr lang="en-US" sz="2400" dirty="0"/>
              <a:t>Bioenergy: burning waste wood releases carbon, but replaces fossil fuels</a:t>
            </a:r>
          </a:p>
        </p:txBody>
      </p:sp>
      <p:pic>
        <p:nvPicPr>
          <p:cNvPr id="5124" name="Picture 4" descr="Why Is Recycling Important? - MKP kataria">
            <a:extLst>
              <a:ext uri="{FF2B5EF4-FFF2-40B4-BE49-F238E27FC236}">
                <a16:creationId xmlns:a16="http://schemas.microsoft.com/office/drawing/2014/main" id="{5C94A911-CED4-48F7-A081-C0C60EFD9E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8150" y="2071091"/>
            <a:ext cx="3860934" cy="288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76501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4BB2CB5D-22DA-49FD-B0D2-871BBF9B97AB}"/>
              </a:ext>
            </a:extLst>
          </p:cNvPr>
          <p:cNvSpPr txBox="1">
            <a:spLocks/>
          </p:cNvSpPr>
          <p:nvPr/>
        </p:nvSpPr>
        <p:spPr>
          <a:xfrm>
            <a:off x="648000" y="648000"/>
            <a:ext cx="10980000" cy="720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AA9DC"/>
              </a:buClr>
              <a:buSzPts val="1800"/>
              <a:buFont typeface="Arial"/>
              <a:buNone/>
              <a:defRPr sz="44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Sustainable wood: Building the Future</a:t>
            </a:r>
          </a:p>
        </p:txBody>
      </p:sp>
      <p:pic>
        <p:nvPicPr>
          <p:cNvPr id="5" name="Online Media 4" title="Sustainable Wood: Building the future">
            <a:hlinkClick r:id="" action="ppaction://media"/>
            <a:extLst>
              <a:ext uri="{FF2B5EF4-FFF2-40B4-BE49-F238E27FC236}">
                <a16:creationId xmlns:a16="http://schemas.microsoft.com/office/drawing/2014/main" id="{22F40464-78C1-46EC-8ADA-149C6F6B7089}"/>
              </a:ext>
            </a:extLst>
          </p:cNvPr>
          <p:cNvPicPr>
            <a:picLocks noRot="1" noChangeAspect="1"/>
          </p:cNvPicPr>
          <p:nvPr>
            <a:videoFile r:link="rId1"/>
          </p:nvPr>
        </p:nvPicPr>
        <p:blipFill>
          <a:blip r:embed="rId4"/>
          <a:stretch>
            <a:fillRect/>
          </a:stretch>
        </p:blipFill>
        <p:spPr>
          <a:xfrm>
            <a:off x="2338100" y="1368000"/>
            <a:ext cx="7515800" cy="4246427"/>
          </a:xfrm>
          <a:prstGeom prst="rect">
            <a:avLst/>
          </a:prstGeom>
        </p:spPr>
      </p:pic>
    </p:spTree>
    <p:extLst>
      <p:ext uri="{BB962C8B-B14F-4D97-AF65-F5344CB8AC3E}">
        <p14:creationId xmlns:p14="http://schemas.microsoft.com/office/powerpoint/2010/main" val="611077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ross Laminated Timber (CLT) Design + Construction - Think Wood">
            <a:extLst>
              <a:ext uri="{FF2B5EF4-FFF2-40B4-BE49-F238E27FC236}">
                <a16:creationId xmlns:a16="http://schemas.microsoft.com/office/drawing/2014/main" id="{9B175F95-92D6-445D-9BF9-CCF03EE74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462" y="1441231"/>
            <a:ext cx="3975538" cy="39755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9">
            <a:extLst>
              <a:ext uri="{FF2B5EF4-FFF2-40B4-BE49-F238E27FC236}">
                <a16:creationId xmlns:a16="http://schemas.microsoft.com/office/drawing/2014/main" id="{637EFF4B-151F-4A92-A83C-6355EE5770E8}"/>
              </a:ext>
            </a:extLst>
          </p:cNvPr>
          <p:cNvSpPr txBox="1">
            <a:spLocks/>
          </p:cNvSpPr>
          <p:nvPr/>
        </p:nvSpPr>
        <p:spPr>
          <a:xfrm>
            <a:off x="648000" y="648000"/>
            <a:ext cx="10980000" cy="720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AA9DC"/>
              </a:buClr>
              <a:buSzPts val="1800"/>
              <a:buFont typeface="Arial"/>
              <a:buNone/>
              <a:defRPr sz="44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CLT Panels – Modern Wood Technology</a:t>
            </a:r>
          </a:p>
        </p:txBody>
      </p:sp>
      <p:sp>
        <p:nvSpPr>
          <p:cNvPr id="6" name="Rectangle 5">
            <a:extLst>
              <a:ext uri="{FF2B5EF4-FFF2-40B4-BE49-F238E27FC236}">
                <a16:creationId xmlns:a16="http://schemas.microsoft.com/office/drawing/2014/main" id="{36D3B781-E299-4AE5-B9C3-E123A10E020A}"/>
              </a:ext>
            </a:extLst>
          </p:cNvPr>
          <p:cNvSpPr>
            <a:spLocks noChangeArrowheads="1"/>
          </p:cNvSpPr>
          <p:nvPr/>
        </p:nvSpPr>
        <p:spPr bwMode="auto">
          <a:xfrm>
            <a:off x="648000" y="1538741"/>
            <a:ext cx="7696370" cy="378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What is CLT?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Cross-Laminated Timber (CLT) is made by gluing layers of wood together, each layer placed at 90°.</a:t>
            </a:r>
          </a:p>
          <a:p>
            <a:pPr marL="0" marR="0" lvl="0" indent="0" algn="l" defTabSz="914400" rtl="0" eaLnBrk="0" fontAlgn="base" latinLnBrk="0" hangingPunct="0">
              <a:lnSpc>
                <a:spcPct val="15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Why is it strong</a:t>
            </a:r>
            <a:r>
              <a:rPr kumimoji="0" lang="en-US" altLang="en-US" sz="1800" b="1" i="0" u="none" strike="noStrike" cap="none" normalizeH="0" baseline="0" dirty="0">
                <a:ln>
                  <a:noFill/>
                </a:ln>
                <a:solidFill>
                  <a:schemeClr val="tx1"/>
                </a:solidFill>
                <a:effectLst/>
                <a:latin typeface="Arial" panose="020B0604020202020204" pitchFamily="34" charset="0"/>
              </a:rPr>
              <a:t>?</a:t>
            </a:r>
            <a:r>
              <a:rPr kumimoji="0" lang="en-US" altLang="en-US" sz="1800" b="0" i="0" u="none" strike="noStrike" cap="none" normalizeH="0" baseline="0" dirty="0">
                <a:ln>
                  <a:noFill/>
                </a:ln>
                <a:solidFill>
                  <a:schemeClr val="tx1"/>
                </a:solidFill>
                <a:effectLst/>
                <a:latin typeface="Arial" panose="020B0604020202020204" pitchFamily="34" charset="0"/>
              </a:rPr>
              <a:t> – The cross pattern makes it very stable and stronger than normal wood boards.</a:t>
            </a:r>
          </a:p>
          <a:p>
            <a:pPr marL="0" marR="0" lvl="0" indent="0" algn="l" defTabSz="914400" rtl="0" eaLnBrk="0" fontAlgn="base" latinLnBrk="0" hangingPunct="0">
              <a:lnSpc>
                <a:spcPct val="15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Where is it used?</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CLT is used in building houses, schools, and even tall wooden buildings because it is light, strong, and eco-friendly.</a:t>
            </a:r>
          </a:p>
        </p:txBody>
      </p:sp>
    </p:spTree>
    <p:extLst>
      <p:ext uri="{BB962C8B-B14F-4D97-AF65-F5344CB8AC3E}">
        <p14:creationId xmlns:p14="http://schemas.microsoft.com/office/powerpoint/2010/main" val="2246347790"/>
      </p:ext>
    </p:extLst>
  </p:cSld>
  <p:clrMapOvr>
    <a:masterClrMapping/>
  </p:clrMapOvr>
  <p:transition spd="slow">
    <p:push dir="u"/>
  </p:transition>
</p:sld>
</file>

<file path=ppt/theme/theme1.xml><?xml version="1.0" encoding="utf-8"?>
<a:theme xmlns:a="http://schemas.openxmlformats.org/drawingml/2006/main" name="Office">
  <a:themeElements>
    <a:clrScheme name="EU-colours">
      <a:dk1>
        <a:srgbClr val="000000"/>
      </a:dk1>
      <a:lt1>
        <a:srgbClr val="FFFFFF"/>
      </a:lt1>
      <a:dk2>
        <a:srgbClr val="000000"/>
      </a:dk2>
      <a:lt2>
        <a:srgbClr val="FFFFFF"/>
      </a:lt2>
      <a:accent1>
        <a:srgbClr val="27348A"/>
      </a:accent1>
      <a:accent2>
        <a:srgbClr val="F7A700"/>
      </a:accent2>
      <a:accent3>
        <a:srgbClr val="FFDB00"/>
      </a:accent3>
      <a:accent4>
        <a:srgbClr val="51AE32"/>
      </a:accent4>
      <a:accent5>
        <a:srgbClr val="0AA9DC"/>
      </a:accent5>
      <a:accent6>
        <a:srgbClr val="951A80"/>
      </a:accent6>
      <a:hlink>
        <a:srgbClr val="27338A"/>
      </a:hlink>
      <a:folHlink>
        <a:srgbClr val="09A8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EU-colours">
      <a:dk1>
        <a:srgbClr val="000000"/>
      </a:dk1>
      <a:lt1>
        <a:srgbClr val="FFFFFF"/>
      </a:lt1>
      <a:dk2>
        <a:srgbClr val="000000"/>
      </a:dk2>
      <a:lt2>
        <a:srgbClr val="FFFFFF"/>
      </a:lt2>
      <a:accent1>
        <a:srgbClr val="27348A"/>
      </a:accent1>
      <a:accent2>
        <a:srgbClr val="F7A700"/>
      </a:accent2>
      <a:accent3>
        <a:srgbClr val="FFDB00"/>
      </a:accent3>
      <a:accent4>
        <a:srgbClr val="51AE32"/>
      </a:accent4>
      <a:accent5>
        <a:srgbClr val="0AA9DC"/>
      </a:accent5>
      <a:accent6>
        <a:srgbClr val="951A80"/>
      </a:accent6>
      <a:hlink>
        <a:srgbClr val="27338A"/>
      </a:hlink>
      <a:folHlink>
        <a:srgbClr val="09A8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FE7388EFDC6A14886151D2847A44A62" ma:contentTypeVersion="12" ma:contentTypeDescription="Ein neues Dokument erstellen." ma:contentTypeScope="" ma:versionID="f5e21a37ce9d9326a431b777cbe9378a">
  <xsd:schema xmlns:xsd="http://www.w3.org/2001/XMLSchema" xmlns:xs="http://www.w3.org/2001/XMLSchema" xmlns:p="http://schemas.microsoft.com/office/2006/metadata/properties" xmlns:ns2="63aa5b15-39d7-45b2-bcef-885aee5efe7a" xmlns:ns3="89ffeae6-ddd6-4585-b473-51acd2417728" targetNamespace="http://schemas.microsoft.com/office/2006/metadata/properties" ma:root="true" ma:fieldsID="2e9654d8577480f136f2b1ab2e18744b" ns2:_="" ns3:_="">
    <xsd:import namespace="63aa5b15-39d7-45b2-bcef-885aee5efe7a"/>
    <xsd:import namespace="89ffeae6-ddd6-4585-b473-51acd24177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a5b15-39d7-45b2-bcef-885aee5ef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8b6d6fff-1a6f-47fc-95d9-f16ed1d734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feae6-ddd6-4585-b473-51acd24177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fb6c69a-8d4e-47d2-ab49-7342cfce6795}" ma:internalName="TaxCatchAll" ma:showField="CatchAllData" ma:web="89ffeae6-ddd6-4585-b473-51acd24177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ffeae6-ddd6-4585-b473-51acd2417728" xsi:nil="true"/>
    <lcf76f155ced4ddcb4097134ff3c332f xmlns="63aa5b15-39d7-45b2-bcef-885aee5efe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5B840D-266D-4FC2-B36C-6AB66A417872}"/>
</file>

<file path=customXml/itemProps2.xml><?xml version="1.0" encoding="utf-8"?>
<ds:datastoreItem xmlns:ds="http://schemas.openxmlformats.org/officeDocument/2006/customXml" ds:itemID="{986C09A1-261F-46A7-9662-DA3755A6EEE8}">
  <ds:schemaRefs>
    <ds:schemaRef ds:uri="http://schemas.microsoft.com/sharepoint/v3/contenttype/forms"/>
  </ds:schemaRefs>
</ds:datastoreItem>
</file>

<file path=customXml/itemProps3.xml><?xml version="1.0" encoding="utf-8"?>
<ds:datastoreItem xmlns:ds="http://schemas.openxmlformats.org/officeDocument/2006/customXml" ds:itemID="{B1BE5676-B090-446E-BEB0-F9E4BAF9A35D}">
  <ds:schemaRefs>
    <ds:schemaRef ds:uri="http://schemas.microsoft.com/office/2006/metadata/properties"/>
    <ds:schemaRef ds:uri="http://schemas.microsoft.com/office/infopath/2007/PartnerControls"/>
    <ds:schemaRef ds:uri="89ffeae6-ddd6-4585-b473-51acd2417728"/>
    <ds:schemaRef ds:uri="63aa5b15-39d7-45b2-bcef-885aee5efe7a"/>
  </ds:schemaRefs>
</ds:datastoreItem>
</file>

<file path=docProps/app.xml><?xml version="1.0" encoding="utf-8"?>
<Properties xmlns="http://schemas.openxmlformats.org/officeDocument/2006/extended-properties" xmlns:vt="http://schemas.openxmlformats.org/officeDocument/2006/docPropsVTypes">
  <TotalTime>18860</TotalTime>
  <Words>1877</Words>
  <Application>Microsoft Office PowerPoint</Application>
  <PresentationFormat>Widescreen</PresentationFormat>
  <Paragraphs>142</Paragraphs>
  <Slides>16</Slides>
  <Notes>16</Notes>
  <HiddenSlides>1</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Open Sans</vt:lpstr>
      <vt:lpstr>Arial</vt:lpstr>
      <vt:lpstr>Cambria Math</vt:lpstr>
      <vt:lpstr>Office</vt:lpstr>
      <vt:lpstr>1_Office</vt:lpstr>
      <vt:lpstr>EDU-CIRC Rete transfrontaliera per la formazione sull’economia circolare e la decarbonizzazione nella produzione  Grenzübergreifendes Netzwerk zur Aus- und Weiterbildung in Kreislaufwirtschaft und Dekarbonisierung in der Produktion</vt:lpstr>
      <vt:lpstr>The Power of Wood </vt:lpstr>
      <vt:lpstr>Global Warming</vt:lpstr>
      <vt:lpstr>Trees as Carbon Stores</vt:lpstr>
      <vt:lpstr>Wood Products as Carbon Banks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EDU-CIRC Rete transfrontaliera per la formazione sull’economia circolare e la decarbonizzazione nella produzione  Grenzübergreifendes Netzwerk zur Aus- und Weiterbildung in Kreislaufwirtschaft und Dekarbonisierung in der Produktion</dc:title>
  <dc:creator>Paolo Celotto</dc:creator>
  <cp:lastModifiedBy>BAJRAMI Semih</cp:lastModifiedBy>
  <cp:revision>144</cp:revision>
  <dcterms:created xsi:type="dcterms:W3CDTF">2024-03-13T14:37:45Z</dcterms:created>
  <dcterms:modified xsi:type="dcterms:W3CDTF">2025-09-01T16:18:18Z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0x0101008FE7388EFDC6A14886151D2847A44A62</vt:lpwstr>
  </property>
  <property fmtid="{D5CDD505-2E9C-101B-9397-08002B2CF9AE}" pid="3" name="MediaServiceImageTags">
    <vt:lpwstr/>
  </property>
</Properties>
</file>